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1" r:id="rId2"/>
    <p:sldId id="449" r:id="rId3"/>
    <p:sldId id="450" r:id="rId4"/>
    <p:sldId id="451" r:id="rId5"/>
    <p:sldId id="432" r:id="rId6"/>
    <p:sldId id="562" r:id="rId7"/>
    <p:sldId id="563" r:id="rId8"/>
    <p:sldId id="564" r:id="rId9"/>
    <p:sldId id="566" r:id="rId10"/>
    <p:sldId id="567" r:id="rId11"/>
    <p:sldId id="568" r:id="rId12"/>
    <p:sldId id="569" r:id="rId13"/>
    <p:sldId id="570" r:id="rId14"/>
    <p:sldId id="456" r:id="rId15"/>
    <p:sldId id="455" r:id="rId16"/>
    <p:sldId id="457" r:id="rId17"/>
    <p:sldId id="571" r:id="rId18"/>
    <p:sldId id="572" r:id="rId19"/>
    <p:sldId id="573" r:id="rId20"/>
    <p:sldId id="575" r:id="rId21"/>
    <p:sldId id="576" r:id="rId22"/>
    <p:sldId id="574" r:id="rId23"/>
    <p:sldId id="500" r:id="rId24"/>
    <p:sldId id="577" r:id="rId25"/>
    <p:sldId id="480" r:id="rId26"/>
    <p:sldId id="578" r:id="rId27"/>
    <p:sldId id="482" r:id="rId28"/>
    <p:sldId id="579" r:id="rId29"/>
    <p:sldId id="488" r:id="rId30"/>
    <p:sldId id="489" r:id="rId31"/>
    <p:sldId id="580" r:id="rId32"/>
    <p:sldId id="501" r:id="rId33"/>
    <p:sldId id="502" r:id="rId34"/>
    <p:sldId id="581" r:id="rId35"/>
    <p:sldId id="314" r:id="rId36"/>
    <p:sldId id="504" r:id="rId37"/>
    <p:sldId id="505" r:id="rId38"/>
    <p:sldId id="506" r:id="rId39"/>
    <p:sldId id="507" r:id="rId40"/>
    <p:sldId id="508" r:id="rId41"/>
    <p:sldId id="509" r:id="rId42"/>
    <p:sldId id="510" r:id="rId43"/>
    <p:sldId id="513" r:id="rId44"/>
    <p:sldId id="514" r:id="rId45"/>
    <p:sldId id="582" r:id="rId46"/>
    <p:sldId id="516" r:id="rId47"/>
    <p:sldId id="518" r:id="rId48"/>
    <p:sldId id="583" r:id="rId49"/>
    <p:sldId id="517" r:id="rId50"/>
    <p:sldId id="519" r:id="rId51"/>
    <p:sldId id="584" r:id="rId52"/>
    <p:sldId id="585" r:id="rId53"/>
    <p:sldId id="586" r:id="rId54"/>
    <p:sldId id="587" r:id="rId55"/>
    <p:sldId id="588" r:id="rId56"/>
    <p:sldId id="589" r:id="rId57"/>
    <p:sldId id="590" r:id="rId58"/>
    <p:sldId id="591" r:id="rId59"/>
    <p:sldId id="592" r:id="rId60"/>
    <p:sldId id="593" r:id="rId61"/>
    <p:sldId id="594" r:id="rId62"/>
    <p:sldId id="596" r:id="rId63"/>
    <p:sldId id="597" r:id="rId64"/>
    <p:sldId id="598" r:id="rId65"/>
    <p:sldId id="614" r:id="rId66"/>
    <p:sldId id="599" r:id="rId67"/>
    <p:sldId id="600" r:id="rId68"/>
    <p:sldId id="601" r:id="rId69"/>
    <p:sldId id="602" r:id="rId70"/>
    <p:sldId id="603" r:id="rId71"/>
    <p:sldId id="604" r:id="rId72"/>
    <p:sldId id="605" r:id="rId73"/>
    <p:sldId id="606" r:id="rId74"/>
    <p:sldId id="607" r:id="rId75"/>
    <p:sldId id="608" r:id="rId76"/>
    <p:sldId id="609" r:id="rId77"/>
    <p:sldId id="610" r:id="rId78"/>
    <p:sldId id="611" r:id="rId79"/>
    <p:sldId id="612" r:id="rId80"/>
    <p:sldId id="613" r:id="rId81"/>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99CC"/>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50" autoAdjust="0"/>
    <p:restoredTop sz="94660"/>
  </p:normalViewPr>
  <p:slideViewPr>
    <p:cSldViewPr snapToGrid="0">
      <p:cViewPr>
        <p:scale>
          <a:sx n="69" d="100"/>
          <a:sy n="69" d="100"/>
        </p:scale>
        <p:origin x="-748"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AF5374B9-04AC-4B4F-8AA0-699AEAA1BCC9}" type="datetimeFigureOut">
              <a:rPr lang="fr-FR"/>
              <a:pPr>
                <a:defRPr/>
              </a:pPr>
              <a:t>05/01/2015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761BD358-BCFA-41FB-87E4-DC764E7CE43C}" type="slidenum">
              <a:rPr lang="fr-FR"/>
              <a:pPr>
                <a:defRPr/>
              </a:pPr>
              <a:t>‹N°›</a:t>
            </a:fld>
            <a:endParaRPr lang="fr-FR"/>
          </a:p>
        </p:txBody>
      </p:sp>
    </p:spTree>
    <p:extLst>
      <p:ext uri="{BB962C8B-B14F-4D97-AF65-F5344CB8AC3E}">
        <p14:creationId xmlns:p14="http://schemas.microsoft.com/office/powerpoint/2010/main" val="3868136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6E0A8681-E9C8-4653-A77F-71C884A0CA20}" type="datetimeFigureOut">
              <a:rPr lang="fr-FR"/>
              <a:pPr>
                <a:defRPr/>
              </a:pPr>
              <a:t>05/01/2015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3FDFF67-3EB1-45A1-8421-D25A4795B79A}" type="slidenum">
              <a:rPr lang="fr-FR"/>
              <a:pPr>
                <a:defRPr/>
              </a:pPr>
              <a:t>‹N°›</a:t>
            </a:fld>
            <a:endParaRPr lang="fr-FR"/>
          </a:p>
        </p:txBody>
      </p:sp>
    </p:spTree>
    <p:extLst>
      <p:ext uri="{BB962C8B-B14F-4D97-AF65-F5344CB8AC3E}">
        <p14:creationId xmlns:p14="http://schemas.microsoft.com/office/powerpoint/2010/main" val="217741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43DC0090-6BF5-4207-A9A1-18483F42EDB4}" type="datetimeFigureOut">
              <a:rPr lang="fr-FR"/>
              <a:pPr>
                <a:defRPr/>
              </a:pPr>
              <a:t>05/01/2015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FBADFF9-A234-4730-A7C1-1A8F969478F4}" type="slidenum">
              <a:rPr lang="fr-FR"/>
              <a:pPr>
                <a:defRPr/>
              </a:pPr>
              <a:t>‹N°›</a:t>
            </a:fld>
            <a:endParaRPr lang="fr-FR"/>
          </a:p>
        </p:txBody>
      </p:sp>
    </p:spTree>
    <p:extLst>
      <p:ext uri="{BB962C8B-B14F-4D97-AF65-F5344CB8AC3E}">
        <p14:creationId xmlns:p14="http://schemas.microsoft.com/office/powerpoint/2010/main" val="1599527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AB7F114D-6F14-46AE-AFF3-4FB60B5900DE}" type="datetimeFigureOut">
              <a:rPr lang="fr-FR"/>
              <a:pPr>
                <a:defRPr/>
              </a:pPr>
              <a:t>05/01/2015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037B32AB-4F1F-4E68-ABEA-31ECD693E01F}" type="slidenum">
              <a:rPr lang="fr-FR"/>
              <a:pPr>
                <a:defRPr/>
              </a:pPr>
              <a:t>‹N°›</a:t>
            </a:fld>
            <a:endParaRPr lang="fr-FR"/>
          </a:p>
        </p:txBody>
      </p:sp>
    </p:spTree>
    <p:extLst>
      <p:ext uri="{BB962C8B-B14F-4D97-AF65-F5344CB8AC3E}">
        <p14:creationId xmlns:p14="http://schemas.microsoft.com/office/powerpoint/2010/main" val="33488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6D585CE6-46D2-4A5D-8F1F-AC8A8C597658}" type="datetimeFigureOut">
              <a:rPr lang="fr-FR"/>
              <a:pPr>
                <a:defRPr/>
              </a:pPr>
              <a:t>05/01/2015</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2092D5D0-E790-451A-A004-482F1215458A}" type="slidenum">
              <a:rPr lang="fr-FR"/>
              <a:pPr>
                <a:defRPr/>
              </a:pPr>
              <a:t>‹N°›</a:t>
            </a:fld>
            <a:endParaRPr lang="fr-FR"/>
          </a:p>
        </p:txBody>
      </p:sp>
    </p:spTree>
    <p:extLst>
      <p:ext uri="{BB962C8B-B14F-4D97-AF65-F5344CB8AC3E}">
        <p14:creationId xmlns:p14="http://schemas.microsoft.com/office/powerpoint/2010/main" val="496119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8F1E3092-42BF-4D5D-B023-26FA1782FE47}" type="datetimeFigureOut">
              <a:rPr lang="fr-FR"/>
              <a:pPr>
                <a:defRPr/>
              </a:pPr>
              <a:t>05/01/2015</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9603C26C-0843-4E06-93CC-0BBD03F819BA}" type="slidenum">
              <a:rPr lang="fr-FR"/>
              <a:pPr>
                <a:defRPr/>
              </a:pPr>
              <a:t>‹N°›</a:t>
            </a:fld>
            <a:endParaRPr lang="fr-FR"/>
          </a:p>
        </p:txBody>
      </p:sp>
    </p:spTree>
    <p:extLst>
      <p:ext uri="{BB962C8B-B14F-4D97-AF65-F5344CB8AC3E}">
        <p14:creationId xmlns:p14="http://schemas.microsoft.com/office/powerpoint/2010/main" val="2154775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90847C77-94BA-42D9-B09C-1F366F5A5775}" type="datetimeFigureOut">
              <a:rPr lang="fr-FR"/>
              <a:pPr>
                <a:defRPr/>
              </a:pPr>
              <a:t>05/01/2015</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0ED4C067-A851-41A0-ABF2-8FD859A704C2}" type="slidenum">
              <a:rPr lang="fr-FR"/>
              <a:pPr>
                <a:defRPr/>
              </a:pPr>
              <a:t>‹N°›</a:t>
            </a:fld>
            <a:endParaRPr lang="fr-FR"/>
          </a:p>
        </p:txBody>
      </p:sp>
    </p:spTree>
    <p:extLst>
      <p:ext uri="{BB962C8B-B14F-4D97-AF65-F5344CB8AC3E}">
        <p14:creationId xmlns:p14="http://schemas.microsoft.com/office/powerpoint/2010/main" val="3834958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ABC1F5A9-A5E7-4093-B0A0-91E9B08888B8}" type="datetimeFigureOut">
              <a:rPr lang="fr-FR"/>
              <a:pPr>
                <a:defRPr/>
              </a:pPr>
              <a:t>05/01/2015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275EC2C3-E2E1-4E68-B6F1-CC178EFBBEE9}" type="slidenum">
              <a:rPr lang="fr-FR"/>
              <a:pPr>
                <a:defRPr/>
              </a:pPr>
              <a:t>‹N°›</a:t>
            </a:fld>
            <a:endParaRPr lang="fr-FR"/>
          </a:p>
        </p:txBody>
      </p:sp>
    </p:spTree>
    <p:extLst>
      <p:ext uri="{BB962C8B-B14F-4D97-AF65-F5344CB8AC3E}">
        <p14:creationId xmlns:p14="http://schemas.microsoft.com/office/powerpoint/2010/main" val="3520563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C11F044-A85A-44D1-9916-D46BAB15258D}" type="datetimeFigureOut">
              <a:rPr lang="fr-FR"/>
              <a:pPr>
                <a:defRPr/>
              </a:pPr>
              <a:t>05/01/2015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C29FABD9-18A3-432F-B03D-A399558A8D78}" type="slidenum">
              <a:rPr lang="fr-FR"/>
              <a:pPr>
                <a:defRPr/>
              </a:pPr>
              <a:t>‹N°›</a:t>
            </a:fld>
            <a:endParaRPr lang="fr-FR"/>
          </a:p>
        </p:txBody>
      </p:sp>
    </p:spTree>
    <p:extLst>
      <p:ext uri="{BB962C8B-B14F-4D97-AF65-F5344CB8AC3E}">
        <p14:creationId xmlns:p14="http://schemas.microsoft.com/office/powerpoint/2010/main" val="2146998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9C9D3D5F-9F62-4698-8614-7CA93C8F2058}" type="datetimeFigureOut">
              <a:rPr lang="fr-FR"/>
              <a:pPr>
                <a:defRPr/>
              </a:pPr>
              <a:t>05/01/2015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53CFC870-97D3-4EF5-87CF-845C83C1FBB9}" type="slidenum">
              <a:rPr lang="fr-FR"/>
              <a:pPr>
                <a:defRPr/>
              </a:pPr>
              <a:t>‹N°›</a:t>
            </a:fld>
            <a:endParaRPr lang="fr-FR"/>
          </a:p>
        </p:txBody>
      </p:sp>
    </p:spTree>
    <p:extLst>
      <p:ext uri="{BB962C8B-B14F-4D97-AF65-F5344CB8AC3E}">
        <p14:creationId xmlns:p14="http://schemas.microsoft.com/office/powerpoint/2010/main" val="827655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83007943-7E92-4B9B-8B4A-DA5F9B5A8E6D}" type="datetimeFigureOut">
              <a:rPr lang="fr-FR"/>
              <a:pPr>
                <a:defRPr/>
              </a:pPr>
              <a:t>05/01/2015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7C72850-F967-45C8-9301-90CD92B7D4BD}" type="slidenum">
              <a:rPr lang="fr-FR"/>
              <a:pPr>
                <a:defRPr/>
              </a:pPr>
              <a:t>‹N°›</a:t>
            </a:fld>
            <a:endParaRPr lang="fr-FR"/>
          </a:p>
        </p:txBody>
      </p:sp>
    </p:spTree>
    <p:extLst>
      <p:ext uri="{BB962C8B-B14F-4D97-AF65-F5344CB8AC3E}">
        <p14:creationId xmlns:p14="http://schemas.microsoft.com/office/powerpoint/2010/main" val="4247741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52E00098-BEAE-48EA-82C9-DBB9248F9387}" type="datetimeFigureOut">
              <a:rPr lang="fr-FR"/>
              <a:pPr>
                <a:defRPr/>
              </a:pPr>
              <a:t>05/01/2015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08E3D13D-2A79-4D0D-B846-9AE825947410}"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0" y="1905000"/>
            <a:ext cx="44196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051" name="Rectangle 1"/>
          <p:cNvSpPr>
            <a:spLocks noChangeArrowheads="1"/>
          </p:cNvSpPr>
          <p:nvPr/>
        </p:nvSpPr>
        <p:spPr bwMode="auto">
          <a:xfrm>
            <a:off x="457200" y="228600"/>
            <a:ext cx="8305800" cy="8302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2400" b="1">
                <a:solidFill>
                  <a:srgbClr val="C00000"/>
                </a:solidFill>
              </a:rPr>
              <a:t>THÈME IV : LES ÉCHELLES DE GOUVERNEMENT DANS LE MONDE DE LA FIN DE LA SECONDE GUERRE MONDIALE À NOS JOURS</a:t>
            </a:r>
            <a:endParaRPr lang="fr-FR" altLang="fr-FR" sz="2400">
              <a:solidFill>
                <a:srgbClr val="C00000"/>
              </a:solidFill>
            </a:endParaRPr>
          </a:p>
        </p:txBody>
      </p:sp>
      <p:sp>
        <p:nvSpPr>
          <p:cNvPr id="4" name="ZoneTexte 3"/>
          <p:cNvSpPr txBox="1">
            <a:spLocks noChangeArrowheads="1"/>
          </p:cNvSpPr>
          <p:nvPr/>
        </p:nvSpPr>
        <p:spPr bwMode="auto">
          <a:xfrm>
            <a:off x="76200" y="1816100"/>
            <a:ext cx="8839200" cy="4708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Introduction</a:t>
            </a:r>
          </a:p>
          <a:p>
            <a:endParaRPr lang="fr-FR" altLang="fr-FR"/>
          </a:p>
          <a:p>
            <a:endParaRPr lang="fr-FR" altLang="fr-FR"/>
          </a:p>
          <a:p>
            <a:endParaRPr lang="fr-FR" altLang="fr-FR"/>
          </a:p>
          <a:p>
            <a:endParaRPr lang="fr-FR" altLang="fr-FR"/>
          </a:p>
          <a:p>
            <a:endParaRPr lang="fr-FR" altLang="fr-FR"/>
          </a:p>
          <a:p>
            <a:pPr algn="just"/>
            <a:endParaRPr lang="fr-FR" altLang="fr-FR" sz="1600"/>
          </a:p>
          <a:p>
            <a:pPr algn="just"/>
            <a:r>
              <a:rPr lang="fr-FR" altLang="fr-FR" sz="1600"/>
              <a:t>L'idée d'une unité politique de l'Europe est ancienne. Après 1945, un certain nombre d'États choisissent de faire avancer ce projet en créant une coopération économique. Dès l'origine deux visions s'opposent : celle d'une coopération économique entre États et gouvernements, et celle de la création d'un État fédéral européen. Toute la construction européenne depuis le congrès de La Haye en 1948 jusqu'au traité de Lisbonne en 2007 a hésité entre ces deux directions. Le projet d'union économique est aujourd'hui très avancé et a fait de l'Union européenne une grande puissance économique. Le projet de construction politique est plus ambigu, avec une Union européenne qui n'est pas un État mais qui en a les structures, et qui reste un « nain » diplomatique et militaire.</a:t>
            </a:r>
          </a:p>
          <a:p>
            <a:endParaRPr lang="fr-FR" altLang="fr-FR" sz="1600"/>
          </a:p>
          <a:p>
            <a:pPr algn="just"/>
            <a:r>
              <a:rPr lang="fr-FR" altLang="fr-FR" sz="1600" b="1">
                <a:solidFill>
                  <a:srgbClr val="0070C0"/>
                </a:solidFill>
              </a:rPr>
              <a:t>PROBLÉMATIQUE : En quoi la construction européenne a-t-elle sans cesse oscillé entre construction économique et projet de construction politique depuis 1948 ?</a:t>
            </a:r>
          </a:p>
        </p:txBody>
      </p:sp>
      <p:sp>
        <p:nvSpPr>
          <p:cNvPr id="7" name="Rectangle 6"/>
          <p:cNvSpPr/>
          <p:nvPr/>
        </p:nvSpPr>
        <p:spPr>
          <a:xfrm>
            <a:off x="1524000" y="1905000"/>
            <a:ext cx="4876800" cy="1219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ZoneTexte 7"/>
          <p:cNvSpPr txBox="1">
            <a:spLocks noChangeArrowheads="1"/>
          </p:cNvSpPr>
          <p:nvPr/>
        </p:nvSpPr>
        <p:spPr bwMode="auto">
          <a:xfrm>
            <a:off x="76200" y="1208088"/>
            <a:ext cx="8588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2400" b="1">
                <a:solidFill>
                  <a:srgbClr val="FF0000"/>
                </a:solidFill>
              </a:rPr>
              <a:t>Chapitre II : Le projet d’une Europe politique depuis 1948</a:t>
            </a:r>
          </a:p>
        </p:txBody>
      </p:sp>
      <p:pic>
        <p:nvPicPr>
          <p:cNvPr id="1026" name="Picture 2" descr="H:\Classe de terminale\terminale hist geo  2012\Histoire 2012\thème 4 les echelles de gouvernement\T4 l'Europe\Frise page 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2850" y="1668463"/>
            <a:ext cx="6181725" cy="202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a:spLocks noChangeArrowheads="1"/>
          </p:cNvSpPr>
          <p:nvPr/>
        </p:nvSpPr>
        <p:spPr bwMode="auto">
          <a:xfrm>
            <a:off x="7332663" y="3124200"/>
            <a:ext cx="16875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333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2"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4" presetID="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par>
                                <p:cTn id="16" presetID="16" presetClass="entr" presetSubtype="21"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barn(inVertical)">
                                      <p:cBhvr>
                                        <p:cTn id="18" dur="500"/>
                                        <p:tgtEl>
                                          <p:spTgt spid="1026"/>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2400" y="76200"/>
            <a:ext cx="8915400" cy="954088"/>
          </a:xfrm>
          <a:prstGeom prst="rect">
            <a:avLst/>
          </a:prstGeom>
          <a:noFill/>
        </p:spPr>
        <p:txBody>
          <a:bodyPr>
            <a:spAutoFit/>
          </a:bodyPr>
          <a:lstStyle/>
          <a:p>
            <a:pPr marL="342900" indent="-342900" fontAlgn="auto">
              <a:spcBef>
                <a:spcPts val="0"/>
              </a:spcBef>
              <a:spcAft>
                <a:spcPts val="0"/>
              </a:spcAft>
              <a:buFontTx/>
              <a:buAutoNum type="arabicPeriod"/>
              <a:defRPr/>
            </a:pPr>
            <a:r>
              <a:rPr lang="fr-FR" sz="2000" b="1" dirty="0">
                <a:solidFill>
                  <a:srgbClr val="C00000"/>
                </a:solidFill>
                <a:latin typeface="+mn-lt"/>
                <a:cs typeface="+mn-cs"/>
              </a:rPr>
              <a:t>LA NAISSANCE D'UN PROJET D'EUROPE POLITIQUE (1948-1957)</a:t>
            </a:r>
          </a:p>
          <a:p>
            <a:pPr fontAlgn="auto">
              <a:spcBef>
                <a:spcPts val="0"/>
              </a:spcBef>
              <a:spcAft>
                <a:spcPts val="0"/>
              </a:spcAft>
              <a:defRPr/>
            </a:pPr>
            <a:endParaRPr lang="fr-FR" dirty="0">
              <a:latin typeface="+mn-lt"/>
              <a:cs typeface="+mn-cs"/>
            </a:endParaRPr>
          </a:p>
          <a:p>
            <a:pPr fontAlgn="auto">
              <a:spcBef>
                <a:spcPts val="0"/>
              </a:spcBef>
              <a:spcAft>
                <a:spcPts val="0"/>
              </a:spcAft>
              <a:defRPr/>
            </a:pPr>
            <a:r>
              <a:rPr lang="fr-FR" b="1" dirty="0">
                <a:solidFill>
                  <a:srgbClr val="FFC000"/>
                </a:solidFill>
                <a:latin typeface="+mn-lt"/>
                <a:cs typeface="+mn-cs"/>
              </a:rPr>
              <a:t>A/ Pourquoi l’idée européenne s’impose-t-elle après 1945 ?</a:t>
            </a:r>
          </a:p>
        </p:txBody>
      </p:sp>
      <p:sp>
        <p:nvSpPr>
          <p:cNvPr id="3" name="ZoneTexte 2"/>
          <p:cNvSpPr txBox="1">
            <a:spLocks noChangeArrowheads="1"/>
          </p:cNvSpPr>
          <p:nvPr/>
        </p:nvSpPr>
        <p:spPr bwMode="auto">
          <a:xfrm>
            <a:off x="609600" y="11430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L’Europe pour sauvegarder la paix</a:t>
            </a:r>
          </a:p>
          <a:p>
            <a:endParaRPr lang="fr-FR" altLang="fr-F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828800"/>
            <a:ext cx="4264025" cy="362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a:spLocks noChangeArrowheads="1"/>
          </p:cNvSpPr>
          <p:nvPr/>
        </p:nvSpPr>
        <p:spPr bwMode="auto">
          <a:xfrm>
            <a:off x="4648200" y="2057400"/>
            <a:ext cx="43434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Entre 1940-1945, l'idée s'est dvpée, ds mvts de résistance européens non communistes, d'une Europe démocratique et pacifique</a:t>
            </a:r>
          </a:p>
          <a:p>
            <a:pPr algn="just"/>
            <a:endParaRPr lang="fr-FR" altLang="fr-FR" sz="1600"/>
          </a:p>
          <a:p>
            <a:pPr algn="just"/>
            <a:r>
              <a:rPr lang="fr-FR" altLang="fr-FR" sz="1600"/>
              <a:t>→création du Mouvement fédéraliste européen, lui-même initiateur de la Déclaration des résistances euro. </a:t>
            </a:r>
          </a:p>
        </p:txBody>
      </p:sp>
      <p:sp>
        <p:nvSpPr>
          <p:cNvPr id="6" name="Rectangle 5"/>
          <p:cNvSpPr/>
          <p:nvPr/>
        </p:nvSpPr>
        <p:spPr>
          <a:xfrm>
            <a:off x="381000" y="2895600"/>
            <a:ext cx="4038600" cy="914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ZoneTexte 6"/>
          <p:cNvSpPr txBox="1">
            <a:spLocks noChangeArrowheads="1"/>
          </p:cNvSpPr>
          <p:nvPr/>
        </p:nvSpPr>
        <p:spPr bwMode="auto">
          <a:xfrm>
            <a:off x="2606675" y="1798638"/>
            <a:ext cx="1949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348 Belin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8" y="0"/>
            <a:ext cx="5943601" cy="420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a:spLocks noChangeArrowheads="1"/>
          </p:cNvSpPr>
          <p:nvPr/>
        </p:nvSpPr>
        <p:spPr bwMode="auto">
          <a:xfrm>
            <a:off x="5943600" y="381000"/>
            <a:ext cx="312420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Pour cette déclaration, les 2 guerres mondiales + génocide est la fragmentation politique de l’Europe.  D’où la volonté d’union des Européens pour garantir la paix par une Union fédérale en  promouvant l'État-providence.</a:t>
            </a:r>
          </a:p>
          <a:p>
            <a:endParaRPr lang="fr-FR" altLang="fr-FR"/>
          </a:p>
        </p:txBody>
      </p:sp>
      <p:sp>
        <p:nvSpPr>
          <p:cNvPr id="5" name="Rectangle 4"/>
          <p:cNvSpPr/>
          <p:nvPr/>
        </p:nvSpPr>
        <p:spPr>
          <a:xfrm>
            <a:off x="2971800" y="1524000"/>
            <a:ext cx="2819400" cy="1981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Rectangle 5"/>
          <p:cNvSpPr/>
          <p:nvPr/>
        </p:nvSpPr>
        <p:spPr>
          <a:xfrm>
            <a:off x="76200" y="3048000"/>
            <a:ext cx="2819400" cy="990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102" name="ZoneTexte 6"/>
          <p:cNvSpPr txBox="1">
            <a:spLocks noChangeArrowheads="1"/>
          </p:cNvSpPr>
          <p:nvPr/>
        </p:nvSpPr>
        <p:spPr bwMode="auto">
          <a:xfrm>
            <a:off x="5556250" y="39688"/>
            <a:ext cx="1949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348 Belin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nodeType="afterGroup">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ZoneTexte 1"/>
          <p:cNvSpPr txBox="1">
            <a:spLocks noChangeArrowheads="1"/>
          </p:cNvSpPr>
          <p:nvPr/>
        </p:nvSpPr>
        <p:spPr bwMode="auto">
          <a:xfrm>
            <a:off x="76200" y="228600"/>
            <a:ext cx="89154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t>L'idée européenne est portée après guerre par des “pères fondateurs” démocrates-chrétiens en France (Robert Schuman), en Italie (Alcide de Gasperi), en Allemagne (Konrad Adenauer), </a:t>
            </a:r>
          </a:p>
          <a:p>
            <a:endParaRPr lang="fr-FR" altLang="fr-FR" sz="1600"/>
          </a:p>
          <a:p>
            <a:endParaRPr lang="fr-FR" altLang="fr-FR" sz="1600"/>
          </a:p>
          <a:p>
            <a:endParaRPr lang="fr-FR" altLang="fr-FR" sz="1600"/>
          </a:p>
          <a:p>
            <a:endParaRPr lang="fr-FR" altLang="fr-FR" sz="1600"/>
          </a:p>
          <a:p>
            <a:endParaRPr lang="fr-FR" altLang="fr-FR" sz="1600"/>
          </a:p>
          <a:p>
            <a:endParaRPr lang="fr-FR" altLang="fr-FR" sz="1600"/>
          </a:p>
          <a:p>
            <a:endParaRPr lang="fr-FR" altLang="fr-FR" sz="1600"/>
          </a:p>
          <a:p>
            <a:endParaRPr lang="fr-FR" altLang="fr-FR" sz="1600"/>
          </a:p>
          <a:p>
            <a:endParaRPr lang="fr-FR" altLang="fr-FR" sz="1600"/>
          </a:p>
          <a:p>
            <a:endParaRPr lang="fr-FR" altLang="fr-FR" sz="1600"/>
          </a:p>
          <a:p>
            <a:endParaRPr lang="fr-FR" altLang="fr-FR" sz="1600"/>
          </a:p>
          <a:p>
            <a:r>
              <a:rPr lang="fr-FR" altLang="fr-FR" sz="1600"/>
              <a:t>et par des sociaux-démocrates (Guy Mollet en France, Paul Henri Spaak en Belgique ).</a:t>
            </a:r>
          </a:p>
        </p:txBody>
      </p:sp>
      <p:pic>
        <p:nvPicPr>
          <p:cNvPr id="5123" name="Picture 2" descr="http://www.30giorni.it/upload/articoli_immagini_interne/12906121839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914400"/>
            <a:ext cx="3276600"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necteur droit avec flèche 3"/>
          <p:cNvCxnSpPr/>
          <p:nvPr/>
        </p:nvCxnSpPr>
        <p:spPr>
          <a:xfrm>
            <a:off x="838200" y="762000"/>
            <a:ext cx="1219200" cy="838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Connecteur droit avec flèche 5"/>
          <p:cNvCxnSpPr/>
          <p:nvPr/>
        </p:nvCxnSpPr>
        <p:spPr>
          <a:xfrm>
            <a:off x="3352800" y="762000"/>
            <a:ext cx="0" cy="762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flipH="1">
            <a:off x="4953000" y="762000"/>
            <a:ext cx="838200" cy="838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127" name="Picture 4" descr="http://www.cvce.eu/content/publication/1999/8/25/d65255a7-9c60-4467-9036-4df592f7e5fc/publishab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3962400"/>
            <a:ext cx="3733800"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Connecteur droit avec flèche 10"/>
          <p:cNvCxnSpPr/>
          <p:nvPr/>
        </p:nvCxnSpPr>
        <p:spPr>
          <a:xfrm>
            <a:off x="3048000" y="3657600"/>
            <a:ext cx="1295400" cy="1600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H="1">
            <a:off x="5943600" y="3657600"/>
            <a:ext cx="533400" cy="12954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264025" cy="362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28600" y="2667000"/>
            <a:ext cx="3886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 name="ZoneTexte 2"/>
          <p:cNvSpPr txBox="1">
            <a:spLocks noChangeArrowheads="1"/>
          </p:cNvSpPr>
          <p:nvPr/>
        </p:nvSpPr>
        <p:spPr bwMode="auto">
          <a:xfrm>
            <a:off x="4416425" y="788988"/>
            <a:ext cx="46482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En mai 1948 a lieu aux Pays-Bas le congrès de La Haye à l’initiative du Comité international de coordination des mouvements pour l'unification de l'Europe : 800 délégués de 19 pays, favorables à une “Europe unie”, </a:t>
            </a:r>
          </a:p>
        </p:txBody>
      </p:sp>
      <p:sp>
        <p:nvSpPr>
          <p:cNvPr id="6149" name="ZoneTexte 6"/>
          <p:cNvSpPr txBox="1">
            <a:spLocks noChangeArrowheads="1"/>
          </p:cNvSpPr>
          <p:nvPr/>
        </p:nvSpPr>
        <p:spPr bwMode="auto">
          <a:xfrm>
            <a:off x="4511675" y="152400"/>
            <a:ext cx="19510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348 Belin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675" y="1976438"/>
            <a:ext cx="4641850"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ZoneTexte 7"/>
          <p:cNvSpPr txBox="1">
            <a:spLocks noChangeArrowheads="1"/>
          </p:cNvSpPr>
          <p:nvPr/>
        </p:nvSpPr>
        <p:spPr bwMode="auto">
          <a:xfrm>
            <a:off x="2562225" y="5345113"/>
            <a:ext cx="19494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Doc.3 page 336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16" presetClass="entr" presetSubtype="21"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nodeType="withEffect">
                                  <p:stCondLst>
                                    <p:cond delay="0"/>
                                  </p:stCondLst>
                                  <p:childTnLst>
                                    <p:set>
                                      <p:cBhvr>
                                        <p:cTn id="19" dur="1" fill="hold">
                                          <p:stCondLst>
                                            <p:cond delay="0"/>
                                          </p:stCondLst>
                                        </p:cTn>
                                        <p:tgtEl>
                                          <p:spTgt spid="3074"/>
                                        </p:tgtEl>
                                        <p:attrNameLst>
                                          <p:attrName>style.visibility</p:attrName>
                                        </p:attrNameLst>
                                      </p:cBhvr>
                                      <p:to>
                                        <p:strVal val="visible"/>
                                      </p:to>
                                    </p:set>
                                    <p:animEffect transition="in" filter="barn(inVertical)">
                                      <p:cBhvr>
                                        <p:cTn id="2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144463"/>
            <a:ext cx="5267325" cy="456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a:spLocks noChangeArrowheads="1"/>
          </p:cNvSpPr>
          <p:nvPr/>
        </p:nvSpPr>
        <p:spPr bwMode="auto">
          <a:xfrm>
            <a:off x="5646738" y="609600"/>
            <a:ext cx="3497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Dès 1946, Winston Churchill appelle à la constitution des “États-Unis d’Europe » </a:t>
            </a:r>
          </a:p>
        </p:txBody>
      </p:sp>
      <p:sp>
        <p:nvSpPr>
          <p:cNvPr id="4" name="Rectangle 3"/>
          <p:cNvSpPr/>
          <p:nvPr/>
        </p:nvSpPr>
        <p:spPr>
          <a:xfrm>
            <a:off x="820738" y="1171575"/>
            <a:ext cx="3849687" cy="2317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173" name="ZoneTexte 4"/>
          <p:cNvSpPr txBox="1">
            <a:spLocks noChangeArrowheads="1"/>
          </p:cNvSpPr>
          <p:nvPr/>
        </p:nvSpPr>
        <p:spPr bwMode="auto">
          <a:xfrm>
            <a:off x="5568950" y="152400"/>
            <a:ext cx="1949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336</a:t>
            </a:r>
          </a:p>
        </p:txBody>
      </p:sp>
      <p:sp>
        <p:nvSpPr>
          <p:cNvPr id="2" name="ZoneTexte 1"/>
          <p:cNvSpPr txBox="1">
            <a:spLocks noChangeArrowheads="1"/>
          </p:cNvSpPr>
          <p:nvPr/>
        </p:nvSpPr>
        <p:spPr bwMode="auto">
          <a:xfrm>
            <a:off x="5646738" y="1203325"/>
            <a:ext cx="349726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Elle doit impérativement passer par la réconciliation franco-allemande et même une « association entre la France et l’Allemagne ». Il s’agit pour lui, comme pour nombre d’européistes, d’une condition indispensable au maintien d’une paix durable en Europe</a:t>
            </a:r>
          </a:p>
        </p:txBody>
      </p:sp>
      <p:sp>
        <p:nvSpPr>
          <p:cNvPr id="7" name="Rectangle 6"/>
          <p:cNvSpPr/>
          <p:nvPr/>
        </p:nvSpPr>
        <p:spPr>
          <a:xfrm>
            <a:off x="600075" y="3179763"/>
            <a:ext cx="4811713" cy="10541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5088"/>
            <a:ext cx="4794250" cy="673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ZoneTexte 2"/>
          <p:cNvSpPr txBox="1">
            <a:spLocks noChangeArrowheads="1"/>
          </p:cNvSpPr>
          <p:nvPr/>
        </p:nvSpPr>
        <p:spPr bwMode="auto">
          <a:xfrm>
            <a:off x="4794250" y="152400"/>
            <a:ext cx="272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Doc.5  page 337</a:t>
            </a:r>
          </a:p>
        </p:txBody>
      </p:sp>
      <p:sp>
        <p:nvSpPr>
          <p:cNvPr id="4" name="ZoneTexte 3"/>
          <p:cNvSpPr txBox="1">
            <a:spLocks noChangeArrowheads="1"/>
          </p:cNvSpPr>
          <p:nvPr/>
        </p:nvSpPr>
        <p:spPr bwMode="auto">
          <a:xfrm>
            <a:off x="4860925" y="674688"/>
            <a:ext cx="4114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Pour lutter contre l’expansionnisme soviétique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15413" cy="633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Classe de terminale\terminale hist geo  2012\Histoire 2012\thème 4 les echelles de gouvernement\T4 l'Europe\Doc4. page 3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025"/>
            <a:ext cx="53149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ZoneTexte 3"/>
          <p:cNvSpPr txBox="1">
            <a:spLocks noChangeArrowheads="1"/>
          </p:cNvSpPr>
          <p:nvPr/>
        </p:nvSpPr>
        <p:spPr bwMode="auto">
          <a:xfrm>
            <a:off x="5314950" y="11113"/>
            <a:ext cx="272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Doc.4  page 337</a:t>
            </a:r>
          </a:p>
        </p:txBody>
      </p:sp>
      <p:sp>
        <p:nvSpPr>
          <p:cNvPr id="3" name="ZoneTexte 2"/>
          <p:cNvSpPr txBox="1"/>
          <p:nvPr/>
        </p:nvSpPr>
        <p:spPr>
          <a:xfrm>
            <a:off x="5380038" y="479425"/>
            <a:ext cx="3843337" cy="3048000"/>
          </a:xfrm>
          <a:prstGeom prst="rect">
            <a:avLst/>
          </a:prstGeom>
          <a:noFill/>
        </p:spPr>
        <p:txBody>
          <a:bodyPr>
            <a:spAutoFit/>
          </a:bodyPr>
          <a:lstStyle/>
          <a:p>
            <a:pPr fontAlgn="auto">
              <a:spcBef>
                <a:spcPts val="0"/>
              </a:spcBef>
              <a:spcAft>
                <a:spcPts val="0"/>
              </a:spcAft>
              <a:defRPr/>
            </a:pPr>
            <a:r>
              <a:rPr lang="fr-FR" sz="1600" dirty="0">
                <a:latin typeface="+mn-lt"/>
                <a:cs typeface="+mn-cs"/>
              </a:rPr>
              <a:t>À l’issue du congrès, résolutions approuvées unanimement. </a:t>
            </a:r>
          </a:p>
          <a:p>
            <a:pPr fontAlgn="auto">
              <a:spcBef>
                <a:spcPts val="0"/>
              </a:spcBef>
              <a:spcAft>
                <a:spcPts val="0"/>
              </a:spcAft>
              <a:defRPr/>
            </a:pPr>
            <a:endParaRPr lang="fr-FR" sz="1600" dirty="0">
              <a:latin typeface="+mn-lt"/>
              <a:cs typeface="+mn-cs"/>
            </a:endParaRPr>
          </a:p>
          <a:p>
            <a:pPr algn="just" fontAlgn="auto">
              <a:spcBef>
                <a:spcPts val="0"/>
              </a:spcBef>
              <a:spcAft>
                <a:spcPts val="0"/>
              </a:spcAft>
              <a:defRPr/>
            </a:pPr>
            <a:r>
              <a:rPr lang="fr-FR" sz="1600" dirty="0">
                <a:latin typeface="+mn-lt"/>
                <a:cs typeface="+mn-cs"/>
              </a:rPr>
              <a:t>- Il préconise une union économique et politique </a:t>
            </a:r>
          </a:p>
          <a:p>
            <a:pPr fontAlgn="auto">
              <a:spcBef>
                <a:spcPts val="0"/>
              </a:spcBef>
              <a:spcAft>
                <a:spcPts val="0"/>
              </a:spcAft>
              <a:defRPr/>
            </a:pPr>
            <a:endParaRPr lang="fr-FR" sz="1600" dirty="0">
              <a:latin typeface="+mn-lt"/>
              <a:cs typeface="+mn-cs"/>
            </a:endParaRPr>
          </a:p>
          <a:p>
            <a:pPr marL="285750" indent="-285750" algn="just" fontAlgn="auto">
              <a:spcBef>
                <a:spcPts val="0"/>
              </a:spcBef>
              <a:spcAft>
                <a:spcPts val="0"/>
              </a:spcAft>
              <a:buFontTx/>
              <a:buChar char="-"/>
              <a:defRPr/>
            </a:pPr>
            <a:r>
              <a:rPr lang="fr-FR" sz="1600" dirty="0">
                <a:latin typeface="+mn-lt"/>
                <a:cs typeface="+mn-cs"/>
              </a:rPr>
              <a:t>passant par une remise en cause partielle des souverainetés nationales</a:t>
            </a:r>
          </a:p>
          <a:p>
            <a:pPr fontAlgn="auto">
              <a:spcBef>
                <a:spcPts val="0"/>
              </a:spcBef>
              <a:spcAft>
                <a:spcPts val="0"/>
              </a:spcAft>
              <a:defRPr/>
            </a:pPr>
            <a:r>
              <a:rPr lang="fr-FR" sz="1600" dirty="0">
                <a:latin typeface="+mn-lt"/>
                <a:cs typeface="+mn-cs"/>
              </a:rPr>
              <a:t> </a:t>
            </a:r>
          </a:p>
          <a:p>
            <a:pPr marL="285750" indent="-285750" algn="just" fontAlgn="auto">
              <a:spcBef>
                <a:spcPts val="0"/>
              </a:spcBef>
              <a:spcAft>
                <a:spcPts val="0"/>
              </a:spcAft>
              <a:buFontTx/>
              <a:buChar char="-"/>
              <a:defRPr/>
            </a:pPr>
            <a:r>
              <a:rPr lang="fr-FR" sz="1600" dirty="0">
                <a:latin typeface="+mn-lt"/>
                <a:cs typeface="+mn-cs"/>
              </a:rPr>
              <a:t>La création d’une assemblée européenne délibérative désignée par les parlements nationaux</a:t>
            </a:r>
          </a:p>
        </p:txBody>
      </p:sp>
      <p:sp>
        <p:nvSpPr>
          <p:cNvPr id="6" name="Rectangle 5"/>
          <p:cNvSpPr/>
          <p:nvPr/>
        </p:nvSpPr>
        <p:spPr>
          <a:xfrm>
            <a:off x="496888" y="2090738"/>
            <a:ext cx="4883150" cy="5286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496888" y="2619375"/>
            <a:ext cx="4883150" cy="7445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Rectangle 7"/>
          <p:cNvSpPr/>
          <p:nvPr/>
        </p:nvSpPr>
        <p:spPr>
          <a:xfrm>
            <a:off x="496888" y="3363913"/>
            <a:ext cx="4883150" cy="1243012"/>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14950" cy="263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7" name="ZoneTexte 2"/>
          <p:cNvSpPr txBox="1">
            <a:spLocks noChangeArrowheads="1"/>
          </p:cNvSpPr>
          <p:nvPr/>
        </p:nvSpPr>
        <p:spPr bwMode="auto">
          <a:xfrm>
            <a:off x="5314950" y="11113"/>
            <a:ext cx="272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Doc.2  page 336</a:t>
            </a:r>
          </a:p>
        </p:txBody>
      </p:sp>
      <p:sp>
        <p:nvSpPr>
          <p:cNvPr id="4" name="ZoneTexte 3"/>
          <p:cNvSpPr txBox="1">
            <a:spLocks noChangeArrowheads="1"/>
          </p:cNvSpPr>
          <p:nvPr/>
        </p:nvSpPr>
        <p:spPr bwMode="auto">
          <a:xfrm>
            <a:off x="5387975" y="495300"/>
            <a:ext cx="33766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Mais il y a opposition entre les </a:t>
            </a:r>
            <a:r>
              <a:rPr lang="fr-FR" altLang="fr-FR" sz="1600" b="1" i="1"/>
              <a:t>fédéralistes</a:t>
            </a:r>
            <a:r>
              <a:rPr lang="fr-FR" altLang="fr-FR" sz="1600"/>
              <a:t> et les </a:t>
            </a:r>
            <a:r>
              <a:rPr lang="fr-FR" altLang="fr-FR" sz="1600" b="1" i="1"/>
              <a:t>unionistes </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2771775"/>
            <a:ext cx="46672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3500438"/>
            <a:ext cx="4743450"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a:spLocks noChangeArrowheads="1"/>
          </p:cNvSpPr>
          <p:nvPr/>
        </p:nvSpPr>
        <p:spPr bwMode="auto">
          <a:xfrm>
            <a:off x="5314950" y="2738438"/>
            <a:ext cx="2724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342-343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614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14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Classe de terminale\terminale hist geo  2012\Histoire 2012\thème 4 les echelles de gouvernement\T4 l'Europe\Doc6. page 3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0"/>
            <a:ext cx="534352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ZoneTexte 2"/>
          <p:cNvSpPr txBox="1">
            <a:spLocks noChangeArrowheads="1"/>
          </p:cNvSpPr>
          <p:nvPr/>
        </p:nvSpPr>
        <p:spPr bwMode="auto">
          <a:xfrm>
            <a:off x="5492750" y="11113"/>
            <a:ext cx="272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Doc.6  page 337</a:t>
            </a:r>
          </a:p>
        </p:txBody>
      </p:sp>
      <p:sp>
        <p:nvSpPr>
          <p:cNvPr id="2" name="ZoneTexte 1"/>
          <p:cNvSpPr txBox="1"/>
          <p:nvPr/>
        </p:nvSpPr>
        <p:spPr>
          <a:xfrm>
            <a:off x="5492750" y="434975"/>
            <a:ext cx="3651250" cy="3292475"/>
          </a:xfrm>
          <a:prstGeom prst="rect">
            <a:avLst/>
          </a:prstGeom>
          <a:noFill/>
        </p:spPr>
        <p:txBody>
          <a:bodyPr>
            <a:spAutoFit/>
          </a:bodyPr>
          <a:lstStyle/>
          <a:p>
            <a:pPr marL="285750" indent="-285750" algn="just" fontAlgn="auto">
              <a:spcBef>
                <a:spcPts val="0"/>
              </a:spcBef>
              <a:spcAft>
                <a:spcPts val="0"/>
              </a:spcAft>
              <a:buFont typeface="Wingdings" panose="05000000000000000000" pitchFamily="2" charset="2"/>
              <a:buChar char="§"/>
              <a:defRPr/>
            </a:pPr>
            <a:r>
              <a:rPr lang="fr-FR" sz="1600" dirty="0">
                <a:latin typeface="+mn-lt"/>
                <a:cs typeface="+mn-cs"/>
              </a:rPr>
              <a:t>Les premières étapes de la politique de coopération européenne s’expriment dans trois domaines :</a:t>
            </a:r>
          </a:p>
          <a:p>
            <a:pPr fontAlgn="auto">
              <a:spcBef>
                <a:spcPts val="0"/>
              </a:spcBef>
              <a:spcAft>
                <a:spcPts val="0"/>
              </a:spcAft>
              <a:defRPr/>
            </a:pPr>
            <a:endParaRPr lang="fr-FR" sz="1600" dirty="0">
              <a:latin typeface="+mn-lt"/>
              <a:cs typeface="+mn-cs"/>
            </a:endParaRPr>
          </a:p>
          <a:p>
            <a:pPr algn="just" fontAlgn="auto">
              <a:spcBef>
                <a:spcPts val="0"/>
              </a:spcBef>
              <a:spcAft>
                <a:spcPts val="0"/>
              </a:spcAft>
              <a:defRPr/>
            </a:pPr>
            <a:r>
              <a:rPr lang="fr-FR" sz="1600" dirty="0">
                <a:latin typeface="+mn-lt"/>
                <a:cs typeface="+mn-cs"/>
              </a:rPr>
              <a:t>- économique avec la création de l’OECE, conséquence du plan Marshall, créée le 16 avril 1948, fonctionne sur le mode d’une simple organisation intergouvernementale. L’organe central en est le Conseil des ministres qui réunit</a:t>
            </a:r>
          </a:p>
          <a:p>
            <a:pPr algn="just" fontAlgn="auto">
              <a:spcBef>
                <a:spcPts val="0"/>
              </a:spcBef>
              <a:spcAft>
                <a:spcPts val="0"/>
              </a:spcAft>
              <a:defRPr/>
            </a:pPr>
            <a:r>
              <a:rPr lang="fr-FR" sz="1600" dirty="0">
                <a:latin typeface="+mn-lt"/>
                <a:cs typeface="+mn-cs"/>
              </a:rPr>
              <a:t>plusieurs fois par an les ministres des Affaires étrangères et de l’Économie et émet des résolutions. </a:t>
            </a:r>
          </a:p>
        </p:txBody>
      </p:sp>
      <p:sp>
        <p:nvSpPr>
          <p:cNvPr id="5" name="Rectangle 4"/>
          <p:cNvSpPr/>
          <p:nvPr/>
        </p:nvSpPr>
        <p:spPr>
          <a:xfrm>
            <a:off x="614363" y="525463"/>
            <a:ext cx="4810125" cy="13652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122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3808413"/>
            <a:ext cx="474345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5" name="ZoneTexte 6"/>
          <p:cNvSpPr txBox="1">
            <a:spLocks noChangeArrowheads="1"/>
          </p:cNvSpPr>
          <p:nvPr/>
        </p:nvSpPr>
        <p:spPr bwMode="auto">
          <a:xfrm>
            <a:off x="287338" y="4911725"/>
            <a:ext cx="272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  page 342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76200"/>
            <a:ext cx="4267200" cy="609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828675"/>
            <a:ext cx="3500438"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52400" y="3657600"/>
            <a:ext cx="18288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3317" name="ZoneTexte 5"/>
          <p:cNvSpPr txBox="1">
            <a:spLocks noChangeArrowheads="1"/>
          </p:cNvSpPr>
          <p:nvPr/>
        </p:nvSpPr>
        <p:spPr bwMode="auto">
          <a:xfrm>
            <a:off x="4152900" y="177800"/>
            <a:ext cx="272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doc.1  page 346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Classe de terminale\terminale hist geo  2012\Histoire 2012\thème 4 les echelles de gouvernement\T4 l'Europe\Doc6. page 3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4352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ZoneTexte 2"/>
          <p:cNvSpPr txBox="1">
            <a:spLocks noChangeArrowheads="1"/>
          </p:cNvSpPr>
          <p:nvPr/>
        </p:nvSpPr>
        <p:spPr bwMode="auto">
          <a:xfrm>
            <a:off x="5492750" y="11113"/>
            <a:ext cx="272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Doc.6  page 337</a:t>
            </a:r>
          </a:p>
        </p:txBody>
      </p:sp>
      <p:sp>
        <p:nvSpPr>
          <p:cNvPr id="4" name="ZoneTexte 3"/>
          <p:cNvSpPr txBox="1"/>
          <p:nvPr/>
        </p:nvSpPr>
        <p:spPr>
          <a:xfrm>
            <a:off x="5492750" y="434975"/>
            <a:ext cx="3651250" cy="3046413"/>
          </a:xfrm>
          <a:prstGeom prst="rect">
            <a:avLst/>
          </a:prstGeom>
          <a:noFill/>
        </p:spPr>
        <p:txBody>
          <a:bodyPr>
            <a:spAutoFit/>
          </a:bodyPr>
          <a:lstStyle/>
          <a:p>
            <a:pPr marL="285750" indent="-285750" algn="just" fontAlgn="auto">
              <a:spcBef>
                <a:spcPts val="0"/>
              </a:spcBef>
              <a:spcAft>
                <a:spcPts val="0"/>
              </a:spcAft>
              <a:buFont typeface="Wingdings" panose="05000000000000000000" pitchFamily="2" charset="2"/>
              <a:buChar char="§"/>
              <a:defRPr/>
            </a:pPr>
            <a:r>
              <a:rPr lang="fr-FR" sz="1600" dirty="0">
                <a:latin typeface="+mn-lt"/>
                <a:cs typeface="+mn-cs"/>
              </a:rPr>
              <a:t>Les premières étapes de la politique de coopération européenne s’expriment dans trois domaines :</a:t>
            </a:r>
          </a:p>
          <a:p>
            <a:pPr fontAlgn="auto">
              <a:spcBef>
                <a:spcPts val="0"/>
              </a:spcBef>
              <a:spcAft>
                <a:spcPts val="0"/>
              </a:spcAft>
              <a:defRPr/>
            </a:pPr>
            <a:endParaRPr lang="fr-FR" sz="1600" dirty="0">
              <a:latin typeface="+mn-lt"/>
              <a:cs typeface="+mn-cs"/>
            </a:endParaRPr>
          </a:p>
          <a:p>
            <a:pPr algn="just" fontAlgn="auto">
              <a:spcBef>
                <a:spcPts val="0"/>
              </a:spcBef>
              <a:spcAft>
                <a:spcPts val="0"/>
              </a:spcAft>
              <a:defRPr/>
            </a:pPr>
            <a:r>
              <a:rPr lang="fr-FR" sz="1600" dirty="0">
                <a:latin typeface="+mn-lt"/>
                <a:cs typeface="+mn-cs"/>
              </a:rPr>
              <a:t>- Le Conseil de l’Europe, organisation politique est créé le 5 mai 1949. Ses compétences sont très générales (éco, social, culturel, scientifique, juridique, </a:t>
            </a:r>
            <a:r>
              <a:rPr lang="fr-FR" sz="1600" dirty="0" err="1">
                <a:latin typeface="+mn-lt"/>
                <a:cs typeface="+mn-cs"/>
              </a:rPr>
              <a:t>admn</a:t>
            </a:r>
            <a:r>
              <a:rPr lang="fr-FR" sz="1600" dirty="0">
                <a:latin typeface="+mn-lt"/>
                <a:cs typeface="+mn-cs"/>
              </a:rPr>
              <a:t> et éthique). Très vite, ses capacités d’action s’avèrent limitée. Il est bridé en matière économique par les compétences de l’OECE. </a:t>
            </a:r>
          </a:p>
        </p:txBody>
      </p:sp>
      <p:sp>
        <p:nvSpPr>
          <p:cNvPr id="5" name="Rectangle 4"/>
          <p:cNvSpPr/>
          <p:nvPr/>
        </p:nvSpPr>
        <p:spPr>
          <a:xfrm>
            <a:off x="533400" y="1700213"/>
            <a:ext cx="4857750" cy="15986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3808413"/>
            <a:ext cx="474345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a:spLocks noChangeArrowheads="1"/>
          </p:cNvSpPr>
          <p:nvPr/>
        </p:nvSpPr>
        <p:spPr bwMode="auto">
          <a:xfrm>
            <a:off x="287338" y="4911725"/>
            <a:ext cx="272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  page 342</a:t>
            </a:r>
          </a:p>
        </p:txBody>
      </p:sp>
      <p:sp>
        <p:nvSpPr>
          <p:cNvPr id="9" name="ZoneTexte 8"/>
          <p:cNvSpPr txBox="1">
            <a:spLocks noChangeArrowheads="1"/>
          </p:cNvSpPr>
          <p:nvPr/>
        </p:nvSpPr>
        <p:spPr bwMode="auto">
          <a:xfrm>
            <a:off x="5492750" y="3178175"/>
            <a:ext cx="36512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fr-FR" altLang="fr-FR" sz="1600"/>
          </a:p>
          <a:p>
            <a:pPr algn="just"/>
            <a:r>
              <a:rPr lang="fr-FR" altLang="fr-FR" sz="1600"/>
              <a:t>- L’efficacité de son intervention est enfin limitée par son fct institutionnel.  Constitué de 2 organes : Assemblée consultative (dimension fédéraliste), ayant un rôle slt d’initiative, + Comité des ministres (dimension unioniste), organe de décision ms qui ne peut statuer qu’à l’unanimité</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par>
                                <p:cTn id="12" presetID="16" presetClass="entr" presetSubtype="26"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Horizontal)">
                                      <p:cBhvr>
                                        <p:cTn id="14" dur="500"/>
                                        <p:tgtEl>
                                          <p:spTgt spid="6"/>
                                        </p:tgtEl>
                                      </p:cBhvr>
                                    </p:animEffect>
                                  </p:childTnLst>
                                </p:cTn>
                              </p:par>
                              <p:par>
                                <p:cTn id="15" presetID="16" presetClass="entr" presetSubtype="2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76200"/>
            <a:ext cx="4267200" cy="609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a:spLocks noChangeArrowheads="1"/>
          </p:cNvSpPr>
          <p:nvPr/>
        </p:nvSpPr>
        <p:spPr bwMode="auto">
          <a:xfrm>
            <a:off x="4114800" y="1077913"/>
            <a:ext cx="5029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fr-FR" altLang="fr-FR" sz="1600"/>
          </a:p>
          <a:p>
            <a:pPr algn="just"/>
            <a:r>
              <a:rPr lang="fr-FR" altLang="fr-FR" sz="1600"/>
              <a:t>=&gt; </a:t>
            </a:r>
            <a:r>
              <a:rPr lang="fr-FR" altLang="fr-FR" sz="1600" b="1"/>
              <a:t>Organisation diplomatique : </a:t>
            </a:r>
            <a:r>
              <a:rPr lang="fr-FR" altLang="fr-FR" sz="1600"/>
              <a:t> En 1948, le traité de Bruxelles crée l'Union de l'Europe occidentale (UEO : France, Royaume-Uni, Benelux), qui rejoint l'OTAN créé en 1949.</a:t>
            </a:r>
          </a:p>
        </p:txBody>
      </p:sp>
      <p:sp>
        <p:nvSpPr>
          <p:cNvPr id="9" name="Rectangle 8"/>
          <p:cNvSpPr/>
          <p:nvPr/>
        </p:nvSpPr>
        <p:spPr>
          <a:xfrm>
            <a:off x="228600" y="4191000"/>
            <a:ext cx="1828800" cy="990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481263"/>
            <a:ext cx="42957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6" name="ZoneTexte 7"/>
          <p:cNvSpPr txBox="1">
            <a:spLocks noChangeArrowheads="1"/>
          </p:cNvSpPr>
          <p:nvPr/>
        </p:nvSpPr>
        <p:spPr bwMode="auto">
          <a:xfrm>
            <a:off x="4152900" y="177800"/>
            <a:ext cx="272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doc.1  page 346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6"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2400" y="76200"/>
            <a:ext cx="8915400" cy="954088"/>
          </a:xfrm>
          <a:prstGeom prst="rect">
            <a:avLst/>
          </a:prstGeom>
          <a:noFill/>
        </p:spPr>
        <p:txBody>
          <a:bodyPr>
            <a:spAutoFit/>
          </a:bodyPr>
          <a:lstStyle/>
          <a:p>
            <a:pPr marL="342900" indent="-342900" fontAlgn="auto">
              <a:spcBef>
                <a:spcPts val="0"/>
              </a:spcBef>
              <a:spcAft>
                <a:spcPts val="0"/>
              </a:spcAft>
              <a:buFontTx/>
              <a:buAutoNum type="arabicPeriod"/>
              <a:defRPr/>
            </a:pPr>
            <a:r>
              <a:rPr lang="fr-FR" sz="2000" b="1" dirty="0">
                <a:solidFill>
                  <a:srgbClr val="C00000"/>
                </a:solidFill>
                <a:latin typeface="+mn-lt"/>
                <a:cs typeface="+mn-cs"/>
              </a:rPr>
              <a:t>LA NAISSANCE D'UN PROJET D'EUROPE POLITIQUE (1948-1957)</a:t>
            </a:r>
          </a:p>
          <a:p>
            <a:pPr fontAlgn="auto">
              <a:spcBef>
                <a:spcPts val="0"/>
              </a:spcBef>
              <a:spcAft>
                <a:spcPts val="0"/>
              </a:spcAft>
              <a:defRPr/>
            </a:pPr>
            <a:endParaRPr lang="fr-FR" dirty="0">
              <a:latin typeface="+mn-lt"/>
              <a:cs typeface="+mn-cs"/>
            </a:endParaRPr>
          </a:p>
          <a:p>
            <a:pPr fontAlgn="auto">
              <a:spcBef>
                <a:spcPts val="0"/>
              </a:spcBef>
              <a:spcAft>
                <a:spcPts val="0"/>
              </a:spcAft>
              <a:defRPr/>
            </a:pPr>
            <a:r>
              <a:rPr lang="fr-FR" b="1" dirty="0">
                <a:solidFill>
                  <a:srgbClr val="FFC000"/>
                </a:solidFill>
                <a:latin typeface="+mn-lt"/>
                <a:cs typeface="+mn-cs"/>
              </a:rPr>
              <a:t>A/ Pourquoi l’idée européenne s’impose-t-elle après 1945 ?</a:t>
            </a:r>
          </a:p>
        </p:txBody>
      </p:sp>
      <p:sp>
        <p:nvSpPr>
          <p:cNvPr id="16387" name="ZoneTexte 2"/>
          <p:cNvSpPr txBox="1">
            <a:spLocks noChangeArrowheads="1"/>
          </p:cNvSpPr>
          <p:nvPr/>
        </p:nvSpPr>
        <p:spPr bwMode="auto">
          <a:xfrm>
            <a:off x="609600" y="11430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L’Europe pour sauvegarder la paix</a:t>
            </a:r>
          </a:p>
          <a:p>
            <a:endParaRPr lang="fr-FR" altLang="fr-FR"/>
          </a:p>
        </p:txBody>
      </p:sp>
      <p:sp>
        <p:nvSpPr>
          <p:cNvPr id="7" name="ZoneTexte 6"/>
          <p:cNvSpPr txBox="1"/>
          <p:nvPr/>
        </p:nvSpPr>
        <p:spPr>
          <a:xfrm>
            <a:off x="609600" y="1447800"/>
            <a:ext cx="5943600" cy="646113"/>
          </a:xfrm>
          <a:prstGeom prst="rect">
            <a:avLst/>
          </a:prstGeom>
          <a:noFill/>
        </p:spPr>
        <p:txBody>
          <a:bodyPr>
            <a:spAutoFit/>
          </a:bodyPr>
          <a:lstStyle/>
          <a:p>
            <a:pPr marL="342900" indent="-342900" fontAlgn="auto">
              <a:spcBef>
                <a:spcPts val="0"/>
              </a:spcBef>
              <a:spcAft>
                <a:spcPts val="0"/>
              </a:spcAft>
              <a:buFont typeface="+mj-lt"/>
              <a:buAutoNum type="arabicPeriod" startAt="2"/>
              <a:defRPr/>
            </a:pPr>
            <a:r>
              <a:rPr lang="fr-FR" b="1" dirty="0">
                <a:solidFill>
                  <a:srgbClr val="7030A0"/>
                </a:solidFill>
                <a:latin typeface="+mn-lt"/>
                <a:cs typeface="+mn-cs"/>
              </a:rPr>
              <a:t>Une Europe de la démocratie libérale</a:t>
            </a:r>
          </a:p>
          <a:p>
            <a:pPr fontAlgn="auto">
              <a:spcBef>
                <a:spcPts val="0"/>
              </a:spcBef>
              <a:spcAft>
                <a:spcPts val="0"/>
              </a:spcAft>
              <a:defRPr/>
            </a:pPr>
            <a:endParaRPr lang="fr-FR" dirty="0">
              <a:latin typeface="+mn-lt"/>
              <a:cs typeface="+mn-cs"/>
            </a:endParaRPr>
          </a:p>
        </p:txBody>
      </p:sp>
      <p:sp>
        <p:nvSpPr>
          <p:cNvPr id="8" name="ZoneTexte 7"/>
          <p:cNvSpPr txBox="1"/>
          <p:nvPr/>
        </p:nvSpPr>
        <p:spPr>
          <a:xfrm>
            <a:off x="685800" y="1981200"/>
            <a:ext cx="8382000" cy="3540125"/>
          </a:xfrm>
          <a:prstGeom prst="rect">
            <a:avLst/>
          </a:prstGeom>
          <a:noFill/>
        </p:spPr>
        <p:txBody>
          <a:bodyPr>
            <a:spAutoFit/>
          </a:bodyPr>
          <a:lstStyle/>
          <a:p>
            <a:pPr marL="285750" indent="-285750" algn="just" fontAlgn="auto">
              <a:spcBef>
                <a:spcPts val="0"/>
              </a:spcBef>
              <a:spcAft>
                <a:spcPts val="0"/>
              </a:spcAft>
              <a:buFont typeface="Wingdings" pitchFamily="2" charset="2"/>
              <a:buChar char="§"/>
              <a:defRPr/>
            </a:pPr>
            <a:r>
              <a:rPr lang="fr-FR" sz="1600" b="1" dirty="0">
                <a:latin typeface="+mn-lt"/>
                <a:cs typeface="+mn-cs"/>
              </a:rPr>
              <a:t>Berceau de la démocratie libérale </a:t>
            </a:r>
            <a:r>
              <a:rPr lang="fr-FR" sz="1600" dirty="0">
                <a:latin typeface="+mn-lt"/>
                <a:cs typeface="+mn-cs"/>
              </a:rPr>
              <a:t>: régimes parlementaires (gouvernements responsables devant les Parlements),constitutions, multipartisme, grandes libertés et droits de l’Homme. </a:t>
            </a:r>
          </a:p>
          <a:p>
            <a:pPr fontAlgn="auto">
              <a:spcBef>
                <a:spcPts val="0"/>
              </a:spcBef>
              <a:spcAft>
                <a:spcPts val="0"/>
              </a:spcAft>
              <a:defRPr/>
            </a:pPr>
            <a:endParaRPr lang="fr-FR" sz="1600" dirty="0">
              <a:latin typeface="+mn-lt"/>
              <a:cs typeface="+mn-cs"/>
            </a:endParaRPr>
          </a:p>
          <a:p>
            <a:pPr marL="285750" indent="-285750" algn="just" fontAlgn="auto">
              <a:spcBef>
                <a:spcPts val="0"/>
              </a:spcBef>
              <a:spcAft>
                <a:spcPts val="0"/>
              </a:spcAft>
              <a:buFont typeface="Wingdings" pitchFamily="2" charset="2"/>
              <a:buChar char="§"/>
              <a:defRPr/>
            </a:pPr>
            <a:r>
              <a:rPr lang="fr-FR" sz="1600" b="1" dirty="0">
                <a:latin typeface="+mn-lt"/>
                <a:cs typeface="+mn-cs"/>
              </a:rPr>
              <a:t>Choix de l’économie de marché</a:t>
            </a:r>
            <a:r>
              <a:rPr lang="fr-FR" sz="1600" dirty="0">
                <a:latin typeface="+mn-lt"/>
                <a:cs typeface="+mn-cs"/>
              </a:rPr>
              <a:t>, sur la base des libertés économiques, du droit à la propriété privée et de l’initiative individuelle. Cela n’interdit pas l’intervention des États dans l’économie (nationalisations, rôle des pouvoirs publics dans la reconstruction et le lancement de grands programmes d’équipement) pour tempérer la loi du marché =&gt; modèle original.</a:t>
            </a:r>
          </a:p>
          <a:p>
            <a:pPr fontAlgn="auto">
              <a:spcBef>
                <a:spcPts val="0"/>
              </a:spcBef>
              <a:spcAft>
                <a:spcPts val="0"/>
              </a:spcAft>
              <a:defRPr/>
            </a:pPr>
            <a:endParaRPr lang="fr-FR" sz="1600" dirty="0">
              <a:latin typeface="+mn-lt"/>
              <a:cs typeface="+mn-cs"/>
            </a:endParaRPr>
          </a:p>
          <a:p>
            <a:pPr marL="285750" indent="-285750" algn="just" fontAlgn="auto">
              <a:spcBef>
                <a:spcPts val="0"/>
              </a:spcBef>
              <a:spcAft>
                <a:spcPts val="0"/>
              </a:spcAft>
              <a:buFont typeface="Wingdings" pitchFamily="2" charset="2"/>
              <a:buChar char="§"/>
              <a:defRPr/>
            </a:pPr>
            <a:r>
              <a:rPr lang="fr-FR" sz="1600" b="1" dirty="0">
                <a:latin typeface="+mn-lt"/>
                <a:cs typeface="+mn-cs"/>
              </a:rPr>
              <a:t>Choix de l’État-providence après 1945 </a:t>
            </a:r>
            <a:r>
              <a:rPr lang="fr-FR" sz="1600" dirty="0">
                <a:latin typeface="+mn-lt"/>
                <a:cs typeface="+mn-cs"/>
              </a:rPr>
              <a:t>: renforcement du système de protection sociale pour corriger les inégalités sociales, promouvoir la croissance et l’emploi : par ex; le nouveau gouvernement travailliste britannique formé en 1945 applique le programme de </a:t>
            </a:r>
            <a:r>
              <a:rPr lang="fr-FR" sz="1600" dirty="0" err="1">
                <a:latin typeface="+mn-lt"/>
                <a:cs typeface="+mn-cs"/>
              </a:rPr>
              <a:t>Welfare</a:t>
            </a:r>
            <a:r>
              <a:rPr lang="fr-FR" sz="1600" dirty="0">
                <a:latin typeface="+mn-lt"/>
                <a:cs typeface="+mn-cs"/>
              </a:rPr>
              <a:t> State (“État du bien-être” ou État-providence) élaboré par William Beveridge dès 1942 / en 1945 la France crée la Sécurité sociale (couvrant tous les risques : maladie, vieillesse, maternité, chômage).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animEffect transition="in" filter="fade">
                                      <p:cBhvr>
                                        <p:cTn id="28" dur="1000"/>
                                        <p:tgtEl>
                                          <p:spTgt spid="8">
                                            <p:txEl>
                                              <p:pRg st="4" end="4"/>
                                            </p:txEl>
                                          </p:spTgt>
                                        </p:tgtEl>
                                      </p:cBhvr>
                                    </p:animEffect>
                                    <p:anim calcmode="lin" valueType="num">
                                      <p:cBhvr>
                                        <p:cTn id="29"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2400" y="76200"/>
            <a:ext cx="8915400" cy="954088"/>
          </a:xfrm>
          <a:prstGeom prst="rect">
            <a:avLst/>
          </a:prstGeom>
          <a:noFill/>
        </p:spPr>
        <p:txBody>
          <a:bodyPr>
            <a:spAutoFit/>
          </a:bodyPr>
          <a:lstStyle/>
          <a:p>
            <a:pPr marL="342900" indent="-342900" fontAlgn="auto">
              <a:spcBef>
                <a:spcPts val="0"/>
              </a:spcBef>
              <a:spcAft>
                <a:spcPts val="0"/>
              </a:spcAft>
              <a:buFontTx/>
              <a:buAutoNum type="arabicPeriod"/>
              <a:defRPr/>
            </a:pPr>
            <a:r>
              <a:rPr lang="fr-FR" sz="2000" b="1" dirty="0">
                <a:solidFill>
                  <a:srgbClr val="C00000"/>
                </a:solidFill>
                <a:latin typeface="+mn-lt"/>
                <a:cs typeface="+mn-cs"/>
              </a:rPr>
              <a:t>LA NAISSANCE D'UN PROJET D'EUROPE POLITIQUE (1948-1957)</a:t>
            </a:r>
          </a:p>
          <a:p>
            <a:pPr fontAlgn="auto">
              <a:spcBef>
                <a:spcPts val="0"/>
              </a:spcBef>
              <a:spcAft>
                <a:spcPts val="0"/>
              </a:spcAft>
              <a:defRPr/>
            </a:pPr>
            <a:endParaRPr lang="fr-FR" dirty="0">
              <a:latin typeface="+mn-lt"/>
              <a:cs typeface="+mn-cs"/>
            </a:endParaRPr>
          </a:p>
          <a:p>
            <a:pPr fontAlgn="auto">
              <a:spcBef>
                <a:spcPts val="0"/>
              </a:spcBef>
              <a:spcAft>
                <a:spcPts val="0"/>
              </a:spcAft>
              <a:defRPr/>
            </a:pPr>
            <a:r>
              <a:rPr lang="fr-FR" b="1" dirty="0">
                <a:solidFill>
                  <a:srgbClr val="FFC000"/>
                </a:solidFill>
                <a:latin typeface="+mn-lt"/>
                <a:cs typeface="+mn-cs"/>
              </a:rPr>
              <a:t>B/ L’échec de l’Europe fédérale </a:t>
            </a:r>
          </a:p>
        </p:txBody>
      </p:sp>
      <p:sp>
        <p:nvSpPr>
          <p:cNvPr id="3" name="ZoneTexte 2"/>
          <p:cNvSpPr txBox="1">
            <a:spLocks noChangeArrowheads="1"/>
          </p:cNvSpPr>
          <p:nvPr/>
        </p:nvSpPr>
        <p:spPr bwMode="auto">
          <a:xfrm>
            <a:off x="533400" y="21336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La création de la CECA</a:t>
            </a:r>
          </a:p>
          <a:p>
            <a:endParaRPr lang="fr-FR" altLang="fr-FR"/>
          </a:p>
        </p:txBody>
      </p:sp>
      <p:sp>
        <p:nvSpPr>
          <p:cNvPr id="4" name="ZoneTexte 3"/>
          <p:cNvSpPr txBox="1">
            <a:spLocks noChangeArrowheads="1"/>
          </p:cNvSpPr>
          <p:nvPr/>
        </p:nvSpPr>
        <p:spPr bwMode="auto">
          <a:xfrm>
            <a:off x="228600" y="1143000"/>
            <a:ext cx="8839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Le projet d'une Europe politique s'inscrit dans le contexte de l'atlantisme (l'Europe occidentale se place sous la protection des États-Unis face au bloc soviétique) et des craintes de la France d'une Allemagne qui retrouverait sa puissance. Les premières initiatives vont dans le sens d'une Europe fédérale.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Classe de terminale\terminale hist geo  2012\Histoire 2012\thème 4 les echelles de gouvernement\T4 l'Europe\Doc1. page 3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
            <a:ext cx="5391150"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09588" y="1143000"/>
            <a:ext cx="4826000" cy="11382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Rectangle 3"/>
          <p:cNvSpPr/>
          <p:nvPr/>
        </p:nvSpPr>
        <p:spPr>
          <a:xfrm>
            <a:off x="509588" y="2682875"/>
            <a:ext cx="4800600" cy="22891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 name="ZoneTexte 1"/>
          <p:cNvSpPr txBox="1">
            <a:spLocks noChangeArrowheads="1"/>
          </p:cNvSpPr>
          <p:nvPr/>
        </p:nvSpPr>
        <p:spPr bwMode="auto">
          <a:xfrm>
            <a:off x="5513388" y="2147888"/>
            <a:ext cx="3630612"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Cette déclaration s’inscrit dans un contexte d’après-guerre marqué par la volonté de sauvegarder la paix. Les relations pacifiques doivent être préservées tout particulièrement avec l’Allemagne dont « l’opposition séculaire » avec la France doit être éliminée de manière à rendre toute guerre entre ces deux États « non seulement impensable mais matériellement impossible ». </a:t>
            </a:r>
          </a:p>
        </p:txBody>
      </p:sp>
      <p:pic>
        <p:nvPicPr>
          <p:cNvPr id="1027" name="Picture 3" descr="H:\Classe de terminale\terminale hist geo  2012\Histoire 2012\thème 4 les echelles de gouvernement\T4 l'Europe\Robert Schuman page 3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0388" y="150813"/>
            <a:ext cx="3376612"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84138"/>
            <a:ext cx="3346450" cy="5683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6" name="Connecteur droit 5"/>
          <p:cNvCxnSpPr/>
          <p:nvPr/>
        </p:nvCxnSpPr>
        <p:spPr>
          <a:xfrm flipV="1">
            <a:off x="3143250" y="5192713"/>
            <a:ext cx="2068513" cy="95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ZoneTexte 9"/>
          <p:cNvSpPr txBox="1">
            <a:spLocks noChangeArrowheads="1"/>
          </p:cNvSpPr>
          <p:nvPr/>
        </p:nvSpPr>
        <p:spPr bwMode="auto">
          <a:xfrm>
            <a:off x="7327900" y="104775"/>
            <a:ext cx="1703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343</a:t>
            </a:r>
          </a:p>
        </p:txBody>
      </p:sp>
      <p:sp>
        <p:nvSpPr>
          <p:cNvPr id="18442" name="ZoneTexte 10"/>
          <p:cNvSpPr txBox="1">
            <a:spLocks noChangeArrowheads="1"/>
          </p:cNvSpPr>
          <p:nvPr/>
        </p:nvSpPr>
        <p:spPr bwMode="auto">
          <a:xfrm>
            <a:off x="3513138" y="84138"/>
            <a:ext cx="1797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Doc.1 page 338</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6" presetClass="entr" presetSubtype="21"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barn(inVertical)">
                                      <p:cBhvr>
                                        <p:cTn id="15" dur="500"/>
                                        <p:tgtEl>
                                          <p:spTgt spid="102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p:bldP spid="7"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Classe de terminale\terminale hist geo  2012\Histoire 2012\thème 4 les echelles de gouvernement\T4 l'Europe\Doc1. page 3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
            <a:ext cx="5391150"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09588" y="2682875"/>
            <a:ext cx="4800600" cy="22891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9460" name="ZoneTexte 3"/>
          <p:cNvSpPr txBox="1">
            <a:spLocks noChangeArrowheads="1"/>
          </p:cNvSpPr>
          <p:nvPr/>
        </p:nvSpPr>
        <p:spPr bwMode="auto">
          <a:xfrm>
            <a:off x="3513138" y="84138"/>
            <a:ext cx="1797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Doc.1 page 338</a:t>
            </a:r>
          </a:p>
        </p:txBody>
      </p:sp>
      <p:pic>
        <p:nvPicPr>
          <p:cNvPr id="2050" name="Picture 2" descr="H:\Classe de terminale\terminale hist geo  2012\Histoire 2012\thème 4 les echelles de gouvernement\T4 l'Europe\Jean Monnet page 3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9875" y="1576388"/>
            <a:ext cx="3668713"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p:cNvSpPr txBox="1">
            <a:spLocks noChangeArrowheads="1"/>
          </p:cNvSpPr>
          <p:nvPr/>
        </p:nvSpPr>
        <p:spPr bwMode="auto">
          <a:xfrm>
            <a:off x="5310188" y="252413"/>
            <a:ext cx="374808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La déclaration lue par Robert Schuman, le mardi 9 mai 1950 est la neuvième version d’un texte préparé secrètement depuis plus de neuf mois par Jean Monnet et son équipe. </a:t>
            </a:r>
          </a:p>
        </p:txBody>
      </p:sp>
      <p:sp>
        <p:nvSpPr>
          <p:cNvPr id="7" name="ZoneTexte 6"/>
          <p:cNvSpPr txBox="1">
            <a:spLocks noChangeArrowheads="1"/>
          </p:cNvSpPr>
          <p:nvPr/>
        </p:nvSpPr>
        <p:spPr bwMode="auto">
          <a:xfrm>
            <a:off x="7315200" y="1649413"/>
            <a:ext cx="17033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343</a:t>
            </a:r>
          </a:p>
        </p:txBody>
      </p:sp>
      <p:sp>
        <p:nvSpPr>
          <p:cNvPr id="6" name="ZoneTexte 5"/>
          <p:cNvSpPr txBox="1">
            <a:spLocks noChangeArrowheads="1"/>
          </p:cNvSpPr>
          <p:nvPr/>
        </p:nvSpPr>
        <p:spPr bwMode="auto">
          <a:xfrm>
            <a:off x="5310188" y="3746500"/>
            <a:ext cx="3833812"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Schuman annonce que le gouvernement français propose de placer l’ensemble de la production européenne de charbon et d’acier sous une « Haute Autorité commune ». Il s’agit, en plaçant sous une autorité supranationale les productions hautement stratégiques de charbon et d’acier (produits clés de l’industrie de l’armement) de mettre en œuvre  la réconciliation franco-allemande et de rendre impossible toute guerre future entre les deux États en créant une « solidarité de production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94200" cy="680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ZoneTexte 3"/>
          <p:cNvSpPr txBox="1">
            <a:spLocks noChangeArrowheads="1"/>
          </p:cNvSpPr>
          <p:nvPr/>
        </p:nvSpPr>
        <p:spPr bwMode="auto">
          <a:xfrm>
            <a:off x="4394200" y="0"/>
            <a:ext cx="1797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Doc.2 page 338</a:t>
            </a:r>
          </a:p>
        </p:txBody>
      </p:sp>
      <p:sp>
        <p:nvSpPr>
          <p:cNvPr id="2" name="ZoneTexte 1"/>
          <p:cNvSpPr txBox="1">
            <a:spLocks noChangeArrowheads="1"/>
          </p:cNvSpPr>
          <p:nvPr/>
        </p:nvSpPr>
        <p:spPr bwMode="auto">
          <a:xfrm>
            <a:off x="4394200" y="339725"/>
            <a:ext cx="474980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a:t>Les deux personnages représentés sur cette caricature britannique sont Robert Schuman, ministre des Affaires étrangères français et le chancelier allemand Konrad Adenauer. </a:t>
            </a:r>
          </a:p>
          <a:p>
            <a:pPr algn="just"/>
            <a:endParaRPr lang="fr-FR" altLang="fr-FR"/>
          </a:p>
          <a:p>
            <a:pPr algn="just"/>
            <a:r>
              <a:rPr lang="fr-FR" altLang="fr-FR"/>
              <a:t>Ils jettent les bases du couple franco-allemand qui doit constituer le noyau de la construction européenne. Ils sont séparés par un fossé sur lequel sont inscrits « méfiance » et « soupçon ». </a:t>
            </a:r>
          </a:p>
        </p:txBody>
      </p:sp>
      <p:sp>
        <p:nvSpPr>
          <p:cNvPr id="3" name="ZoneTexte 2"/>
          <p:cNvSpPr txBox="1">
            <a:spLocks noChangeArrowheads="1"/>
          </p:cNvSpPr>
          <p:nvPr/>
        </p:nvSpPr>
        <p:spPr bwMode="auto">
          <a:xfrm>
            <a:off x="4473575" y="2924175"/>
            <a:ext cx="467042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a:t>En effet, en 1950, le ressentiment français envers l’Allemagne est encore présent. Les Français s’inquiètent de la croissance économique allemande. Du côté de l’Allemagne, on s’inquiète de voir la plus faible des puissances d’occupation vouloir freiner son redressement et le retour à sa souveraineté.</a:t>
            </a:r>
          </a:p>
        </p:txBody>
      </p:sp>
      <p:sp>
        <p:nvSpPr>
          <p:cNvPr id="5" name="Ellipse 4"/>
          <p:cNvSpPr/>
          <p:nvPr/>
        </p:nvSpPr>
        <p:spPr>
          <a:xfrm>
            <a:off x="798513" y="3516313"/>
            <a:ext cx="2565400" cy="17462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Ellipse 7"/>
          <p:cNvSpPr/>
          <p:nvPr/>
        </p:nvSpPr>
        <p:spPr>
          <a:xfrm>
            <a:off x="2081213" y="2008188"/>
            <a:ext cx="2090737" cy="122396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p:nvPr/>
        </p:nvSpPr>
        <p:spPr>
          <a:xfrm>
            <a:off x="479425" y="3001963"/>
            <a:ext cx="815975" cy="6111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Ellipse 9"/>
          <p:cNvSpPr/>
          <p:nvPr/>
        </p:nvSpPr>
        <p:spPr>
          <a:xfrm>
            <a:off x="2170113" y="3636963"/>
            <a:ext cx="1487487" cy="7524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rot="20664564">
            <a:off x="198438" y="1763713"/>
            <a:ext cx="4022725" cy="48895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ZoneTexte 8"/>
          <p:cNvSpPr txBox="1">
            <a:spLocks noChangeArrowheads="1"/>
          </p:cNvSpPr>
          <p:nvPr/>
        </p:nvSpPr>
        <p:spPr bwMode="auto">
          <a:xfrm>
            <a:off x="4394200" y="4979988"/>
            <a:ext cx="47498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a:t>Des inquiétudes qui justifient la recherche d’une solution pour faire aboutir la réconciliation et édifier ce « pont de la concorde ». La poutre du plan charbon et acier est une illustration des « réalisations concrètes » évoquées par Schuman.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xit" presetSubtype="0" fill="hold" grpId="1" nodeType="click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par>
                          <p:cTn id="23" fill="hold" nodeType="afterGroup">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par>
                          <p:cTn id="27" fill="hold" nodeType="afterGroup">
                            <p:stCondLst>
                              <p:cond delay="1000"/>
                            </p:stCondLst>
                            <p:childTnLst>
                              <p:par>
                                <p:cTn id="28" presetID="16" presetClass="entr" presetSubtype="2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arn(inVertical)">
                                      <p:cBhvr>
                                        <p:cTn id="43" dur="500"/>
                                        <p:tgtEl>
                                          <p:spTgt spid="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P spid="8" grpId="1" animBg="1"/>
      <p:bldP spid="6" grpId="0" animBg="1"/>
      <p:bldP spid="10" grpId="0" animBg="1"/>
      <p:bldP spid="7"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693738"/>
            <a:ext cx="3611562"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7" name="ZoneTexte 3"/>
          <p:cNvSpPr txBox="1">
            <a:spLocks noChangeArrowheads="1"/>
          </p:cNvSpPr>
          <p:nvPr/>
        </p:nvSpPr>
        <p:spPr bwMode="auto">
          <a:xfrm>
            <a:off x="61913" y="68263"/>
            <a:ext cx="89582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Le 18 avril 1951, par le traité de Paris, voit la création de la Communauté européenne du charbon et de l’acier par la France, la RFA, l’Italie, le Benelux (Belgique, Pays-Bas, Luxembourg).</a:t>
            </a:r>
          </a:p>
          <a:p>
            <a:pPr algn="just"/>
            <a:endParaRPr lang="fr-FR" altLang="fr-FR" sz="16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75" y="0"/>
            <a:ext cx="4470400" cy="285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ZoneTexte 2"/>
          <p:cNvSpPr txBox="1">
            <a:spLocks noChangeArrowheads="1"/>
          </p:cNvSpPr>
          <p:nvPr/>
        </p:nvSpPr>
        <p:spPr bwMode="auto">
          <a:xfrm>
            <a:off x="7048500" y="0"/>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339</a:t>
            </a:r>
          </a:p>
        </p:txBody>
      </p:sp>
      <p:sp>
        <p:nvSpPr>
          <p:cNvPr id="4" name="ZoneTexte 3"/>
          <p:cNvSpPr txBox="1">
            <a:spLocks noChangeArrowheads="1"/>
          </p:cNvSpPr>
          <p:nvPr/>
        </p:nvSpPr>
        <p:spPr bwMode="auto">
          <a:xfrm>
            <a:off x="4643438" y="523875"/>
            <a:ext cx="4500562"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Originalité des institutions de la CECA = caractère supranational. </a:t>
            </a:r>
          </a:p>
          <a:p>
            <a:pPr algn="just"/>
            <a:endParaRPr lang="fr-FR" altLang="fr-FR" sz="1600"/>
          </a:p>
          <a:p>
            <a:pPr algn="just"/>
            <a:r>
              <a:rPr lang="fr-FR" altLang="fr-FR" sz="1600"/>
              <a:t>Elles ne représentent pas les différents États qui composent l’ensemble – à l’exception du Conseil des ministres auquel Konrad Adenauer recommande de privilégier néanmoins les intérêts de la Communauté pour ne pas entraver son dvpt – mais la Communauté européenne qui « fusionne une partie des souverainetés nationales et les soumet à l’intérêt commun ».</a:t>
            </a:r>
          </a:p>
        </p:txBody>
      </p:sp>
      <p:sp>
        <p:nvSpPr>
          <p:cNvPr id="5" name="Rectangle 4"/>
          <p:cNvSpPr/>
          <p:nvPr/>
        </p:nvSpPr>
        <p:spPr>
          <a:xfrm>
            <a:off x="455613" y="814388"/>
            <a:ext cx="4106862" cy="9159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Classe de terminale\terminale hist geo  2012\Histoire 2012\thème 4 les echelles de gouvernement\T4 l'Europe\Doc3. page 3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74613"/>
            <a:ext cx="4233863" cy="396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ZoneTexte 1"/>
          <p:cNvSpPr txBox="1">
            <a:spLocks noChangeArrowheads="1"/>
          </p:cNvSpPr>
          <p:nvPr/>
        </p:nvSpPr>
        <p:spPr bwMode="auto">
          <a:xfrm>
            <a:off x="7048500" y="0"/>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339</a:t>
            </a:r>
          </a:p>
        </p:txBody>
      </p:sp>
      <p:sp>
        <p:nvSpPr>
          <p:cNvPr id="23556" name="ZoneTexte 3"/>
          <p:cNvSpPr txBox="1">
            <a:spLocks noChangeArrowheads="1"/>
          </p:cNvSpPr>
          <p:nvPr/>
        </p:nvSpPr>
        <p:spPr bwMode="auto">
          <a:xfrm>
            <a:off x="4483100" y="338138"/>
            <a:ext cx="45005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Ce texte de 1952 est la déclaration d’installation de la Haute Autorité de la CECA. Jean Monnet en est le président. Elle est dotée de différentes institutions : la Haute Autorité ; une Assemblée commune ; une Cour de justice ; ainsi que le Conseil des ministres.</a:t>
            </a:r>
          </a:p>
        </p:txBody>
      </p:sp>
      <p:sp>
        <p:nvSpPr>
          <p:cNvPr id="5" name="ZoneTexte 4"/>
          <p:cNvSpPr txBox="1">
            <a:spLocks noChangeArrowheads="1"/>
          </p:cNvSpPr>
          <p:nvPr/>
        </p:nvSpPr>
        <p:spPr bwMode="auto">
          <a:xfrm>
            <a:off x="4322763" y="1828800"/>
            <a:ext cx="482123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La Haute autorité exerce directement son pouvoir sur le secteur charbon-acier. Le texte souligne qu’elle travaille en « toute indépendance » et prend des « décisions qui deviennent immédiatement exécutoires » dans l’ensemble des territoires des États membres. Cette indépendance est garantie par le fait qu’elle dispose de ressources propres(impôt européen dû par les firmes) qui la mettent à l’abri des pressions des États. </a:t>
            </a:r>
          </a:p>
          <a:p>
            <a:endParaRPr lang="fr-FR" altLang="fr-FR" sz="1600"/>
          </a:p>
          <a:p>
            <a:pPr algn="just"/>
            <a:r>
              <a:rPr lang="fr-FR" altLang="fr-FR" sz="1600"/>
              <a:t>L’Assemblée européenne , composée de 78 membres  </a:t>
            </a:r>
          </a:p>
          <a:p>
            <a:pPr algn="just"/>
            <a:r>
              <a:rPr lang="fr-FR" altLang="fr-FR" sz="1600"/>
              <a:t>« qui ne sont liés par aucun mandat national ; ils votent librement par tête et non par nation », a le pouvoir de renverser la Haute Autorité mais ne dispose pour le reste que d’un rôle consultatif. </a:t>
            </a:r>
          </a:p>
          <a:p>
            <a:endParaRPr lang="fr-FR" altLang="fr-FR" sz="1600"/>
          </a:p>
          <a:p>
            <a:r>
              <a:rPr lang="fr-FR" altLang="fr-FR" sz="1600"/>
              <a:t>Enfin, le traité institue une Cour de justice qui joue le rôle de chambre d’appel où les décisions de la Haute Autorité « sont susceptibles de recours ». </a:t>
            </a:r>
          </a:p>
        </p:txBody>
      </p:sp>
      <p:sp>
        <p:nvSpPr>
          <p:cNvPr id="8" name="Rectangle 7"/>
          <p:cNvSpPr/>
          <p:nvPr/>
        </p:nvSpPr>
        <p:spPr>
          <a:xfrm>
            <a:off x="420688" y="801688"/>
            <a:ext cx="3832225" cy="8604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Rectangle 8"/>
          <p:cNvSpPr/>
          <p:nvPr/>
        </p:nvSpPr>
        <p:spPr>
          <a:xfrm>
            <a:off x="420688" y="1814513"/>
            <a:ext cx="3832225" cy="8604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Rectangle 9"/>
          <p:cNvSpPr/>
          <p:nvPr/>
        </p:nvSpPr>
        <p:spPr>
          <a:xfrm>
            <a:off x="420688" y="2674938"/>
            <a:ext cx="3832225" cy="5651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2400" y="76200"/>
            <a:ext cx="8915400" cy="954088"/>
          </a:xfrm>
          <a:prstGeom prst="rect">
            <a:avLst/>
          </a:prstGeom>
          <a:noFill/>
        </p:spPr>
        <p:txBody>
          <a:bodyPr>
            <a:spAutoFit/>
          </a:bodyPr>
          <a:lstStyle/>
          <a:p>
            <a:pPr marL="342900" indent="-342900" fontAlgn="auto">
              <a:spcBef>
                <a:spcPts val="0"/>
              </a:spcBef>
              <a:spcAft>
                <a:spcPts val="0"/>
              </a:spcAft>
              <a:buFontTx/>
              <a:buAutoNum type="arabicPeriod"/>
              <a:defRPr/>
            </a:pPr>
            <a:r>
              <a:rPr lang="fr-FR" sz="2000" b="1" dirty="0">
                <a:solidFill>
                  <a:srgbClr val="C00000"/>
                </a:solidFill>
                <a:latin typeface="+mn-lt"/>
                <a:cs typeface="+mn-cs"/>
              </a:rPr>
              <a:t>LA NAISSANCE D'UN PROJET D'EUROPE POLITIQUE (1948-1957)</a:t>
            </a:r>
          </a:p>
          <a:p>
            <a:pPr fontAlgn="auto">
              <a:spcBef>
                <a:spcPts val="0"/>
              </a:spcBef>
              <a:spcAft>
                <a:spcPts val="0"/>
              </a:spcAft>
              <a:defRPr/>
            </a:pPr>
            <a:endParaRPr lang="fr-FR" dirty="0">
              <a:latin typeface="+mn-lt"/>
              <a:cs typeface="+mn-cs"/>
            </a:endParaRPr>
          </a:p>
          <a:p>
            <a:pPr fontAlgn="auto">
              <a:spcBef>
                <a:spcPts val="0"/>
              </a:spcBef>
              <a:spcAft>
                <a:spcPts val="0"/>
              </a:spcAft>
              <a:defRPr/>
            </a:pPr>
            <a:r>
              <a:rPr lang="fr-FR" b="1" dirty="0">
                <a:solidFill>
                  <a:srgbClr val="FFC000"/>
                </a:solidFill>
                <a:latin typeface="+mn-lt"/>
                <a:cs typeface="+mn-cs"/>
              </a:rPr>
              <a:t>B/ L’échec de l’Europe fédérale </a:t>
            </a:r>
          </a:p>
        </p:txBody>
      </p:sp>
      <p:sp>
        <p:nvSpPr>
          <p:cNvPr id="24579" name="ZoneTexte 2"/>
          <p:cNvSpPr txBox="1">
            <a:spLocks noChangeArrowheads="1"/>
          </p:cNvSpPr>
          <p:nvPr/>
        </p:nvSpPr>
        <p:spPr bwMode="auto">
          <a:xfrm>
            <a:off x="533400" y="21336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La création de la CECA</a:t>
            </a:r>
          </a:p>
          <a:p>
            <a:endParaRPr lang="fr-FR" altLang="fr-FR"/>
          </a:p>
        </p:txBody>
      </p:sp>
      <p:sp>
        <p:nvSpPr>
          <p:cNvPr id="24580" name="ZoneTexte 3"/>
          <p:cNvSpPr txBox="1">
            <a:spLocks noChangeArrowheads="1"/>
          </p:cNvSpPr>
          <p:nvPr/>
        </p:nvSpPr>
        <p:spPr bwMode="auto">
          <a:xfrm>
            <a:off x="228600" y="1143000"/>
            <a:ext cx="8839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Le projet d'une Europe politique s'inscrit dans le contexte de l'atlantisme (l'Europe occidentale se place sous la protection des États-Unis face au bloc soviétique) et des craintes de la France d'une Allemagne qui retrouverait sa puissance. Les premières initiatives vont dans le sens d'une Europe fédérale.</a:t>
            </a:r>
          </a:p>
        </p:txBody>
      </p:sp>
      <p:sp>
        <p:nvSpPr>
          <p:cNvPr id="5" name="ZoneTexte 4"/>
          <p:cNvSpPr txBox="1"/>
          <p:nvPr/>
        </p:nvSpPr>
        <p:spPr>
          <a:xfrm>
            <a:off x="533400" y="2514600"/>
            <a:ext cx="5943600" cy="646113"/>
          </a:xfrm>
          <a:prstGeom prst="rect">
            <a:avLst/>
          </a:prstGeom>
          <a:noFill/>
        </p:spPr>
        <p:txBody>
          <a:bodyPr>
            <a:spAutoFit/>
          </a:bodyPr>
          <a:lstStyle/>
          <a:p>
            <a:pPr marL="342900" indent="-342900" fontAlgn="auto">
              <a:spcBef>
                <a:spcPts val="0"/>
              </a:spcBef>
              <a:spcAft>
                <a:spcPts val="0"/>
              </a:spcAft>
              <a:buFont typeface="+mj-lt"/>
              <a:buAutoNum type="arabicPeriod" startAt="2"/>
              <a:defRPr/>
            </a:pPr>
            <a:r>
              <a:rPr lang="fr-FR" b="1" dirty="0">
                <a:solidFill>
                  <a:srgbClr val="7030A0"/>
                </a:solidFill>
                <a:latin typeface="+mn-lt"/>
                <a:cs typeface="+mn-cs"/>
              </a:rPr>
              <a:t>L’échec de la CED </a:t>
            </a:r>
          </a:p>
          <a:p>
            <a:pPr fontAlgn="auto">
              <a:spcBef>
                <a:spcPts val="0"/>
              </a:spcBef>
              <a:spcAft>
                <a:spcPts val="0"/>
              </a:spcAft>
              <a:defRPr/>
            </a:pPr>
            <a:endParaRPr lang="fr-FR" dirty="0">
              <a:latin typeface="+mn-lt"/>
              <a:cs typeface="+mn-cs"/>
            </a:endParaRPr>
          </a:p>
        </p:txBody>
      </p:sp>
      <p:pic>
        <p:nvPicPr>
          <p:cNvPr id="5122" name="Picture 2" descr="H:\Classe de terminale\terminale hist geo  2012\Histoire 2012\thème 4 les echelles de gouvernement\T4 l'Europe\Echec CED page 3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2997200"/>
            <a:ext cx="3390900" cy="34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a:spLocks noChangeArrowheads="1"/>
          </p:cNvSpPr>
          <p:nvPr/>
        </p:nvSpPr>
        <p:spPr bwMode="auto">
          <a:xfrm>
            <a:off x="3906838" y="2998788"/>
            <a:ext cx="20939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463"/>
            <a:ext cx="5153025"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3" name="ZoneTexte 3"/>
          <p:cNvSpPr txBox="1">
            <a:spLocks noChangeArrowheads="1"/>
          </p:cNvSpPr>
          <p:nvPr/>
        </p:nvSpPr>
        <p:spPr bwMode="auto">
          <a:xfrm>
            <a:off x="5219700" y="119063"/>
            <a:ext cx="20955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340</a:t>
            </a:r>
          </a:p>
        </p:txBody>
      </p:sp>
      <p:sp>
        <p:nvSpPr>
          <p:cNvPr id="5" name="Rectangle 4"/>
          <p:cNvSpPr/>
          <p:nvPr/>
        </p:nvSpPr>
        <p:spPr>
          <a:xfrm>
            <a:off x="455613" y="355600"/>
            <a:ext cx="4551362" cy="7635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6148" name="Picture 4" descr="H:\Classe de terminale\terminale hist geo  2012\Histoire 2012\thème 4 les echelles de gouvernement\T4 l'Europe\doc1 page 3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3" y="1878013"/>
            <a:ext cx="4622800" cy="45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a:spLocks noChangeArrowheads="1"/>
          </p:cNvSpPr>
          <p:nvPr/>
        </p:nvSpPr>
        <p:spPr bwMode="auto">
          <a:xfrm>
            <a:off x="5078413" y="1979613"/>
            <a:ext cx="3941762"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La recherche d’un compromis audacieux est donc à l’origine du plan énoncé à l’Assemblée nationale le 24 octobre 1950 par le président du Conseil, René Pleven. </a:t>
            </a:r>
          </a:p>
          <a:p>
            <a:endParaRPr lang="fr-FR" altLang="fr-FR" sz="1600"/>
          </a:p>
          <a:p>
            <a:pPr algn="just"/>
            <a:r>
              <a:rPr lang="fr-FR" altLang="fr-FR" sz="1600"/>
              <a:t>Il propose la formation d’une armée européenne de 100 000 hommes, qui comprendrait des divisions européennes au sein desquelles les unités nationales seraient intégrées. Cette armée serait placée sous la responsabilité d’un ministre européen de la Défense, sous le contrôle d’une Assemblée européenne, avec un budget militaire commun et un armement standardisé.</a:t>
            </a:r>
          </a:p>
        </p:txBody>
      </p:sp>
      <p:sp>
        <p:nvSpPr>
          <p:cNvPr id="9" name="Rectangle 8"/>
          <p:cNvSpPr/>
          <p:nvPr/>
        </p:nvSpPr>
        <p:spPr>
          <a:xfrm>
            <a:off x="455613" y="3370263"/>
            <a:ext cx="4551362" cy="1716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barn(inVertical)">
                                      <p:cBhvr>
                                        <p:cTn id="12" dur="500"/>
                                        <p:tgtEl>
                                          <p:spTgt spid="61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58750"/>
            <a:ext cx="3813175" cy="508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74625" y="4000500"/>
            <a:ext cx="3851275" cy="1219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4119563" y="131763"/>
            <a:ext cx="45783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Le traité de CED est signé le 27 mai 1952 à Paris. Il crée une Communauté européenne de défense de caractère supranational comportant des institutions communes, des forces armées communes, un budget commun. Elle doit assurer, dans le cadre du Pacte atlantique, la sécurité des États membres. </a:t>
            </a:r>
          </a:p>
        </p:txBody>
      </p:sp>
      <p:sp>
        <p:nvSpPr>
          <p:cNvPr id="26629" name="ZoneTexte 8"/>
          <p:cNvSpPr txBox="1">
            <a:spLocks noChangeArrowheads="1"/>
          </p:cNvSpPr>
          <p:nvPr/>
        </p:nvSpPr>
        <p:spPr bwMode="auto">
          <a:xfrm>
            <a:off x="177800" y="5249863"/>
            <a:ext cx="20955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doc.1 page 352</a:t>
            </a: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975" y="2016125"/>
            <a:ext cx="5153025"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ZoneTexte 10"/>
          <p:cNvSpPr txBox="1">
            <a:spLocks noChangeArrowheads="1"/>
          </p:cNvSpPr>
          <p:nvPr/>
        </p:nvSpPr>
        <p:spPr bwMode="auto">
          <a:xfrm>
            <a:off x="7048500" y="1838325"/>
            <a:ext cx="20955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340</a:t>
            </a:r>
          </a:p>
        </p:txBody>
      </p:sp>
      <p:sp>
        <p:nvSpPr>
          <p:cNvPr id="12" name="Rectangle 11"/>
          <p:cNvSpPr/>
          <p:nvPr/>
        </p:nvSpPr>
        <p:spPr>
          <a:xfrm>
            <a:off x="4411663" y="3014663"/>
            <a:ext cx="4551362" cy="2476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par>
                                <p:cTn id="22" presetID="5" presetClass="entr" presetSubtype="1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heckerboard(across)">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1" grpId="0"/>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88" y="187325"/>
            <a:ext cx="4667250" cy="663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1" name="ZoneTexte 3"/>
          <p:cNvSpPr txBox="1">
            <a:spLocks noChangeArrowheads="1"/>
          </p:cNvSpPr>
          <p:nvPr/>
        </p:nvSpPr>
        <p:spPr bwMode="auto">
          <a:xfrm>
            <a:off x="4732338" y="144463"/>
            <a:ext cx="23161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 2 page 340</a:t>
            </a:r>
          </a:p>
        </p:txBody>
      </p:sp>
      <p:sp>
        <p:nvSpPr>
          <p:cNvPr id="2" name="ZoneTexte 1"/>
          <p:cNvSpPr txBox="1">
            <a:spLocks noChangeArrowheads="1"/>
          </p:cNvSpPr>
          <p:nvPr/>
        </p:nvSpPr>
        <p:spPr bwMode="auto">
          <a:xfrm>
            <a:off x="4732338" y="568325"/>
            <a:ext cx="4287837"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Les partisans de la CED jouent la carte du pacifisme et de la fin des guerres civiles européennes.</a:t>
            </a:r>
          </a:p>
          <a:p>
            <a:endParaRPr lang="fr-FR" altLang="fr-FR"/>
          </a:p>
          <a:p>
            <a:pPr algn="just"/>
            <a:r>
              <a:rPr lang="fr-FR" altLang="fr-FR" sz="1600"/>
              <a:t>L’affiche met en parallèle deux cimetières militaires. L’un français (à gauche) et l’autre allemand (à droite). En-dessous, les dates des trois derniers conflits ayant opposé les deux pays. Les photographies montrent le recueillement de deux femmes (l’une avec son enfant) sur la tombe de ce que l’on peut supposer être leur époux décédé au combat. </a:t>
            </a:r>
          </a:p>
          <a:p>
            <a:endParaRPr lang="fr-FR" altLang="fr-FR"/>
          </a:p>
          <a:p>
            <a:r>
              <a:rPr lang="fr-FR" altLang="fr-FR" sz="1600"/>
              <a:t>L’objectif de la CED est d’empêcher le retour de la guerre et donc du deuil.</a:t>
            </a:r>
          </a:p>
        </p:txBody>
      </p:sp>
      <p:sp>
        <p:nvSpPr>
          <p:cNvPr id="3" name="Rectangle 2"/>
          <p:cNvSpPr/>
          <p:nvPr/>
        </p:nvSpPr>
        <p:spPr>
          <a:xfrm>
            <a:off x="65088" y="144463"/>
            <a:ext cx="4551362" cy="351631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Rectangle 6"/>
          <p:cNvSpPr/>
          <p:nvPr/>
        </p:nvSpPr>
        <p:spPr>
          <a:xfrm>
            <a:off x="122238" y="3746500"/>
            <a:ext cx="4551362" cy="26416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xit" presetSubtype="0" fill="hold" grpId="1" nodeType="clickEffect">
                                  <p:stCondLst>
                                    <p:cond delay="0"/>
                                  </p:stCondLst>
                                  <p:childTnLst>
                                    <p:animEffect transition="out" filter="fade">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childTnLst>
                          </p:cTn>
                        </p:par>
                        <p:par>
                          <p:cTn id="21" fill="hold" nodeType="afterGroup">
                            <p:stCondLst>
                              <p:cond delay="500"/>
                            </p:stCondLst>
                            <p:childTnLst>
                              <p:par>
                                <p:cTn id="22" presetID="16" presetClass="entr" presetSubtype="2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75"/>
            <a:ext cx="4591050" cy="562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4495800"/>
            <a:ext cx="3538538"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a:spLocks noChangeArrowheads="1"/>
          </p:cNvSpPr>
          <p:nvPr/>
        </p:nvSpPr>
        <p:spPr bwMode="auto">
          <a:xfrm>
            <a:off x="4576763" y="914400"/>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a:t>permettant de créer une armée commune sous l’autorité d’un ministre européen de la Défense (=&gt; réarmement de la RFA sans armée allemande autonome)</a:t>
            </a:r>
          </a:p>
        </p:txBody>
      </p:sp>
      <p:sp>
        <p:nvSpPr>
          <p:cNvPr id="28677" name="ZoneTexte 5"/>
          <p:cNvSpPr txBox="1">
            <a:spLocks noChangeArrowheads="1"/>
          </p:cNvSpPr>
          <p:nvPr/>
        </p:nvSpPr>
        <p:spPr bwMode="auto">
          <a:xfrm>
            <a:off x="4608513" y="173038"/>
            <a:ext cx="20955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 3 Page 353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Classe de terminale\terminale hist geo  2012\Histoire 2012\thème 4 les echelles de gouvernement\T4 l'Europe\doc.3 page 341 projet C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911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ZoneTexte 2"/>
          <p:cNvSpPr txBox="1">
            <a:spLocks noChangeArrowheads="1"/>
          </p:cNvSpPr>
          <p:nvPr/>
        </p:nvSpPr>
        <p:spPr bwMode="auto">
          <a:xfrm>
            <a:off x="5353050" y="117475"/>
            <a:ext cx="2317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 3 page 341</a:t>
            </a:r>
          </a:p>
        </p:txBody>
      </p:sp>
      <p:sp>
        <p:nvSpPr>
          <p:cNvPr id="4" name="Rectangle 3"/>
          <p:cNvSpPr/>
          <p:nvPr/>
        </p:nvSpPr>
        <p:spPr>
          <a:xfrm>
            <a:off x="479425" y="333375"/>
            <a:ext cx="4756150" cy="40862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Rectangle 4"/>
          <p:cNvSpPr>
            <a:spLocks noChangeArrowheads="1"/>
          </p:cNvSpPr>
          <p:nvPr/>
        </p:nvSpPr>
        <p:spPr bwMode="auto">
          <a:xfrm>
            <a:off x="5432425" y="536575"/>
            <a:ext cx="37115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t>… De fait l’Europe fédérale se poursuit sur le plan politique et militaire </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975" y="5124450"/>
            <a:ext cx="5153025"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a:spLocks noChangeArrowheads="1"/>
          </p:cNvSpPr>
          <p:nvPr/>
        </p:nvSpPr>
        <p:spPr bwMode="auto">
          <a:xfrm>
            <a:off x="7048500" y="4946650"/>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340</a:t>
            </a:r>
          </a:p>
        </p:txBody>
      </p:sp>
      <p:sp>
        <p:nvSpPr>
          <p:cNvPr id="8" name="Rectangle 7"/>
          <p:cNvSpPr/>
          <p:nvPr/>
        </p:nvSpPr>
        <p:spPr>
          <a:xfrm>
            <a:off x="4422775" y="6340475"/>
            <a:ext cx="4551363" cy="2476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5"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heckerboard(across)">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304800" y="5573713"/>
            <a:ext cx="88392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a:t>mais les Français se divisent entre partisans et adversaires de la CED</a:t>
            </a:r>
          </a:p>
          <a:p>
            <a:endParaRPr lang="fr-FR" altLang="fr-FR"/>
          </a:p>
          <a:p>
            <a:r>
              <a:rPr lang="fr-FR" altLang="fr-FR"/>
              <a:t>-  Les communistes sont opposés à la remilititarisation de la RFA </a:t>
            </a:r>
          </a:p>
        </p:txBody>
      </p:sp>
      <p:pic>
        <p:nvPicPr>
          <p:cNvPr id="30723" name="Picture 2" descr="F:\Classe de terminale\terminale hist geo  2012\Histoire 2012\thème 4 les echelles de gouvernement\T4 l'Europe\doc.4 page 341 arguments coco C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63" y="282575"/>
            <a:ext cx="3382962"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ZoneTexte 6"/>
          <p:cNvSpPr txBox="1">
            <a:spLocks noChangeArrowheads="1"/>
          </p:cNvSpPr>
          <p:nvPr/>
        </p:nvSpPr>
        <p:spPr bwMode="auto">
          <a:xfrm>
            <a:off x="3695700" y="231775"/>
            <a:ext cx="272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doc.4  page 341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85800"/>
            <a:ext cx="8883650" cy="284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228600" y="3962400"/>
            <a:ext cx="8839200" cy="1200150"/>
          </a:xfrm>
          <a:prstGeom prst="rect">
            <a:avLst/>
          </a:prstGeom>
          <a:noFill/>
        </p:spPr>
        <p:txBody>
          <a:bodyPr>
            <a:spAutoFit/>
          </a:bodyPr>
          <a:lstStyle/>
          <a:p>
            <a:pPr fontAlgn="auto">
              <a:spcBef>
                <a:spcPts val="0"/>
              </a:spcBef>
              <a:spcAft>
                <a:spcPts val="0"/>
              </a:spcAft>
              <a:defRPr/>
            </a:pPr>
            <a:endParaRPr lang="fr-FR" dirty="0">
              <a:latin typeface="+mn-lt"/>
              <a:cs typeface="+mn-cs"/>
            </a:endParaRPr>
          </a:p>
          <a:p>
            <a:pPr marL="285750" indent="-285750" fontAlgn="auto">
              <a:spcBef>
                <a:spcPts val="0"/>
              </a:spcBef>
              <a:spcAft>
                <a:spcPts val="0"/>
              </a:spcAft>
              <a:buFontTx/>
              <a:buChar char="-"/>
              <a:defRPr/>
            </a:pPr>
            <a:r>
              <a:rPr lang="fr-FR" dirty="0">
                <a:latin typeface="+mn-lt"/>
                <a:cs typeface="+mn-cs"/>
              </a:rPr>
              <a:t>Danger également suggéré par les gaullistes</a:t>
            </a:r>
          </a:p>
          <a:p>
            <a:pPr marL="285750" indent="-285750" fontAlgn="auto">
              <a:spcBef>
                <a:spcPts val="0"/>
              </a:spcBef>
              <a:spcAft>
                <a:spcPts val="0"/>
              </a:spcAft>
              <a:buFontTx/>
              <a:buChar char="-"/>
              <a:defRPr/>
            </a:pPr>
            <a:r>
              <a:rPr lang="fr-FR" dirty="0">
                <a:latin typeface="+mn-lt"/>
                <a:cs typeface="+mn-cs"/>
              </a:rPr>
              <a:t> mais également partisans de la souveraineté nationale et favorable à une politique d’indépendance/EU </a:t>
            </a:r>
          </a:p>
        </p:txBody>
      </p:sp>
      <p:sp>
        <p:nvSpPr>
          <p:cNvPr id="5" name="Rectangle 4"/>
          <p:cNvSpPr/>
          <p:nvPr/>
        </p:nvSpPr>
        <p:spPr>
          <a:xfrm>
            <a:off x="228600" y="1905000"/>
            <a:ext cx="43434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Rectangle 5"/>
          <p:cNvSpPr/>
          <p:nvPr/>
        </p:nvSpPr>
        <p:spPr>
          <a:xfrm>
            <a:off x="4648200" y="1371600"/>
            <a:ext cx="4343400"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1750" name="ZoneTexte 6"/>
          <p:cNvSpPr txBox="1">
            <a:spLocks noChangeArrowheads="1"/>
          </p:cNvSpPr>
          <p:nvPr/>
        </p:nvSpPr>
        <p:spPr bwMode="auto">
          <a:xfrm>
            <a:off x="5949950" y="536575"/>
            <a:ext cx="272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doc.4  page 353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2"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1000"/>
                                        <p:tgtEl>
                                          <p:spTgt spid="4">
                                            <p:txEl>
                                              <p:pRg st="2" end="2"/>
                                            </p:txEl>
                                          </p:spTgt>
                                        </p:tgtEl>
                                      </p:cBhvr>
                                    </p:animEffect>
                                    <p:anim calcmode="lin" valueType="num">
                                      <p:cBhvr>
                                        <p:cTn id="2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3850"/>
            <a:ext cx="5153025"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1" name="ZoneTexte 2"/>
          <p:cNvSpPr txBox="1">
            <a:spLocks noChangeArrowheads="1"/>
          </p:cNvSpPr>
          <p:nvPr/>
        </p:nvSpPr>
        <p:spPr bwMode="auto">
          <a:xfrm>
            <a:off x="3057525" y="146050"/>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340</a:t>
            </a:r>
          </a:p>
        </p:txBody>
      </p:sp>
      <p:sp>
        <p:nvSpPr>
          <p:cNvPr id="4" name="Rectangle 3"/>
          <p:cNvSpPr/>
          <p:nvPr/>
        </p:nvSpPr>
        <p:spPr>
          <a:xfrm>
            <a:off x="431800" y="1757363"/>
            <a:ext cx="4551363" cy="2476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38" y="2147888"/>
            <a:ext cx="4752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checkerboard(across)">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1975" y="381000"/>
            <a:ext cx="4754563" cy="610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419600" y="3733800"/>
            <a:ext cx="45720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ZoneTexte 4"/>
          <p:cNvSpPr txBox="1">
            <a:spLocks noChangeArrowheads="1"/>
          </p:cNvSpPr>
          <p:nvPr/>
        </p:nvSpPr>
        <p:spPr bwMode="auto">
          <a:xfrm>
            <a:off x="76200" y="304800"/>
            <a:ext cx="42672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Bien que 4 pays l’aient déjà ratifié, la CED ne voit pas le jour. </a:t>
            </a:r>
          </a:p>
          <a:p>
            <a:endParaRPr lang="fr-FR" altLang="fr-FR"/>
          </a:p>
          <a:p>
            <a:pPr algn="just"/>
            <a:r>
              <a:rPr lang="fr-FR" altLang="fr-FR" sz="1600"/>
              <a:t>Les États-Unis recréent une armée allemande intégrée à l’OTAN en 1955, et la RFA adhère en 1954, avec l'Italie, à l’Union de l’Europe Occidentale (UEO).</a:t>
            </a:r>
          </a:p>
        </p:txBody>
      </p:sp>
      <p:sp>
        <p:nvSpPr>
          <p:cNvPr id="6" name="Rectangle 5"/>
          <p:cNvSpPr/>
          <p:nvPr/>
        </p:nvSpPr>
        <p:spPr>
          <a:xfrm>
            <a:off x="7315200" y="5105400"/>
            <a:ext cx="1752600" cy="1295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ZoneTexte 6"/>
          <p:cNvSpPr txBox="1">
            <a:spLocks noChangeArrowheads="1"/>
          </p:cNvSpPr>
          <p:nvPr/>
        </p:nvSpPr>
        <p:spPr bwMode="auto">
          <a:xfrm>
            <a:off x="152400" y="2362200"/>
            <a:ext cx="4114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=&gt; Le rejet de la CED marque échec de la construction politique d'une Europe fédérale. La construction européenne va donc être économique.</a:t>
            </a:r>
          </a:p>
        </p:txBody>
      </p:sp>
      <p:sp>
        <p:nvSpPr>
          <p:cNvPr id="33799" name="ZoneTexte 7"/>
          <p:cNvSpPr txBox="1">
            <a:spLocks noChangeArrowheads="1"/>
          </p:cNvSpPr>
          <p:nvPr/>
        </p:nvSpPr>
        <p:spPr bwMode="auto">
          <a:xfrm>
            <a:off x="6972300" y="-3175"/>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page 352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1000"/>
                                        <p:tgtEl>
                                          <p:spTgt spid="5">
                                            <p:txEl>
                                              <p:pRg st="0" end="0"/>
                                            </p:txEl>
                                          </p:spTgt>
                                        </p:tgtEl>
                                      </p:cBhvr>
                                    </p:animEffect>
                                    <p:anim calcmode="lin" valueType="num">
                                      <p:cBhvr>
                                        <p:cTn id="1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2"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1000"/>
                                        <p:tgtEl>
                                          <p:spTgt spid="5">
                                            <p:txEl>
                                              <p:pRg st="2" end="2"/>
                                            </p:txEl>
                                          </p:spTgt>
                                        </p:tgtEl>
                                      </p:cBhvr>
                                    </p:animEffect>
                                    <p:anim calcmode="lin" valueType="num">
                                      <p:cBhvr>
                                        <p:cTn id="2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2400" y="76200"/>
            <a:ext cx="8915400" cy="954088"/>
          </a:xfrm>
          <a:prstGeom prst="rect">
            <a:avLst/>
          </a:prstGeom>
          <a:noFill/>
        </p:spPr>
        <p:txBody>
          <a:bodyPr>
            <a:spAutoFit/>
          </a:bodyPr>
          <a:lstStyle/>
          <a:p>
            <a:pPr marL="342900" indent="-342900" fontAlgn="auto">
              <a:spcBef>
                <a:spcPts val="0"/>
              </a:spcBef>
              <a:spcAft>
                <a:spcPts val="0"/>
              </a:spcAft>
              <a:buFontTx/>
              <a:buAutoNum type="arabicPeriod"/>
              <a:defRPr/>
            </a:pPr>
            <a:r>
              <a:rPr lang="fr-FR" sz="2000" b="1" dirty="0">
                <a:solidFill>
                  <a:srgbClr val="C00000"/>
                </a:solidFill>
                <a:latin typeface="+mn-lt"/>
                <a:cs typeface="+mn-cs"/>
              </a:rPr>
              <a:t>LA NAISSANCE D'UN PROJET D'EUROPE POLITIQUE (1948-1957)</a:t>
            </a:r>
          </a:p>
          <a:p>
            <a:pPr fontAlgn="auto">
              <a:spcBef>
                <a:spcPts val="0"/>
              </a:spcBef>
              <a:spcAft>
                <a:spcPts val="0"/>
              </a:spcAft>
              <a:defRPr/>
            </a:pPr>
            <a:endParaRPr lang="fr-FR" dirty="0">
              <a:latin typeface="+mn-lt"/>
              <a:cs typeface="+mn-cs"/>
            </a:endParaRPr>
          </a:p>
          <a:p>
            <a:pPr fontAlgn="auto">
              <a:spcBef>
                <a:spcPts val="0"/>
              </a:spcBef>
              <a:spcAft>
                <a:spcPts val="0"/>
              </a:spcAft>
              <a:defRPr/>
            </a:pPr>
            <a:r>
              <a:rPr lang="fr-FR" b="1" dirty="0">
                <a:solidFill>
                  <a:srgbClr val="FFC000"/>
                </a:solidFill>
                <a:latin typeface="+mn-lt"/>
                <a:cs typeface="+mn-cs"/>
              </a:rPr>
              <a:t>C/ La naissance de la Communauté Économique Européenne (CEE)</a:t>
            </a:r>
          </a:p>
        </p:txBody>
      </p:sp>
      <p:sp>
        <p:nvSpPr>
          <p:cNvPr id="3" name="ZoneTexte 2"/>
          <p:cNvSpPr txBox="1">
            <a:spLocks noChangeArrowheads="1"/>
          </p:cNvSpPr>
          <p:nvPr/>
        </p:nvSpPr>
        <p:spPr bwMode="auto">
          <a:xfrm>
            <a:off x="457200" y="12192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La conférence  de Messine </a:t>
            </a:r>
          </a:p>
          <a:p>
            <a:endParaRPr lang="fr-FR" altLang="fr-FR"/>
          </a:p>
        </p:txBody>
      </p:sp>
      <p:sp>
        <p:nvSpPr>
          <p:cNvPr id="5" name="ZoneTexte 4"/>
          <p:cNvSpPr txBox="1"/>
          <p:nvPr/>
        </p:nvSpPr>
        <p:spPr>
          <a:xfrm>
            <a:off x="533400" y="3200400"/>
            <a:ext cx="5943600" cy="646113"/>
          </a:xfrm>
          <a:prstGeom prst="rect">
            <a:avLst/>
          </a:prstGeom>
          <a:noFill/>
        </p:spPr>
        <p:txBody>
          <a:bodyPr>
            <a:spAutoFit/>
          </a:bodyPr>
          <a:lstStyle/>
          <a:p>
            <a:pPr marL="342900" indent="-342900" fontAlgn="auto">
              <a:spcBef>
                <a:spcPts val="0"/>
              </a:spcBef>
              <a:spcAft>
                <a:spcPts val="0"/>
              </a:spcAft>
              <a:buFont typeface="+mj-lt"/>
              <a:buAutoNum type="arabicPeriod" startAt="2"/>
              <a:defRPr/>
            </a:pPr>
            <a:r>
              <a:rPr lang="fr-FR" b="1" dirty="0">
                <a:solidFill>
                  <a:srgbClr val="7030A0"/>
                </a:solidFill>
                <a:latin typeface="+mn-lt"/>
                <a:cs typeface="+mn-cs"/>
              </a:rPr>
              <a:t>Les traités de Rome  </a:t>
            </a:r>
          </a:p>
          <a:p>
            <a:pPr fontAlgn="auto">
              <a:spcBef>
                <a:spcPts val="0"/>
              </a:spcBef>
              <a:spcAft>
                <a:spcPts val="0"/>
              </a:spcAft>
              <a:defRPr/>
            </a:pPr>
            <a:endParaRPr lang="fr-FR" dirty="0">
              <a:latin typeface="+mn-lt"/>
              <a:cs typeface="+mn-cs"/>
            </a:endParaRPr>
          </a:p>
        </p:txBody>
      </p:sp>
      <p:sp>
        <p:nvSpPr>
          <p:cNvPr id="6" name="ZoneTexte 5"/>
          <p:cNvSpPr txBox="1">
            <a:spLocks noChangeArrowheads="1"/>
          </p:cNvSpPr>
          <p:nvPr/>
        </p:nvSpPr>
        <p:spPr bwMode="auto">
          <a:xfrm>
            <a:off x="533400" y="1752600"/>
            <a:ext cx="83058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a:t>- </a:t>
            </a:r>
            <a:r>
              <a:rPr lang="fr-FR" altLang="fr-FR" sz="1600"/>
              <a:t>Juin 1955 : conférence de Messine pour relancer la construction européenne (nécessaire : affirmation des deux Grands, débuts de la décolonisation qui affaiblit les puissances coloniales européennes). Les ministres des Affaires étrangères des 6 (France, RFA, Italie, Belgique, Luxembourg, Pays-Bas) + des experts de la CECA font le choix de la construction européenne par élargissement de la coopération économique.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8" y="334963"/>
            <a:ext cx="8942387" cy="618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3" name="ZoneTexte 2"/>
          <p:cNvSpPr txBox="1">
            <a:spLocks noChangeArrowheads="1"/>
          </p:cNvSpPr>
          <p:nvPr/>
        </p:nvSpPr>
        <p:spPr bwMode="auto">
          <a:xfrm>
            <a:off x="6972300" y="-3175"/>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335</a:t>
            </a:r>
          </a:p>
        </p:txBody>
      </p:sp>
      <p:sp>
        <p:nvSpPr>
          <p:cNvPr id="4" name="Rectangle 3"/>
          <p:cNvSpPr/>
          <p:nvPr/>
        </p:nvSpPr>
        <p:spPr>
          <a:xfrm>
            <a:off x="6418263" y="3565525"/>
            <a:ext cx="2573337" cy="5000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4038600" y="685800"/>
            <a:ext cx="50292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25 mars 1957 : signature des traités de Rome créant</a:t>
            </a:r>
          </a:p>
          <a:p>
            <a:pPr algn="just"/>
            <a:endParaRPr lang="fr-FR" altLang="fr-FR" sz="1600"/>
          </a:p>
          <a:p>
            <a:pPr algn="just"/>
            <a:r>
              <a:rPr lang="fr-FR" altLang="fr-FR" sz="1600"/>
              <a:t>– la Communauté Économique Européenne (CEE) : mise en place d’un marché commun avec libre circulation des biens, des capitaux et des hommes par la suppression progressive des frontières entre États membres </a:t>
            </a:r>
          </a:p>
          <a:p>
            <a:pPr algn="just"/>
            <a:endParaRPr lang="fr-FR" altLang="fr-FR" sz="1600"/>
          </a:p>
          <a:p>
            <a:pPr algn="just"/>
            <a:endParaRPr lang="fr-FR" altLang="fr-FR" sz="1600"/>
          </a:p>
          <a:p>
            <a:pPr algn="just"/>
            <a:r>
              <a:rPr lang="fr-FR" altLang="fr-FR" sz="1600"/>
              <a:t>– la Communauté européenne de l’énergie atomique (Euratom) qui met en place une coopération dans le domaine de l’énergie nucléaire </a:t>
            </a:r>
          </a:p>
        </p:txBody>
      </p:sp>
      <p:pic>
        <p:nvPicPr>
          <p:cNvPr id="368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0"/>
            <a:ext cx="3903662"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ZoneTexte 5"/>
          <p:cNvSpPr txBox="1">
            <a:spLocks noChangeArrowheads="1"/>
          </p:cNvSpPr>
          <p:nvPr/>
        </p:nvSpPr>
        <p:spPr bwMode="auto">
          <a:xfrm>
            <a:off x="4022725" y="0"/>
            <a:ext cx="272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doc.1  page 354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a:spLocks noChangeArrowheads="1"/>
          </p:cNvSpPr>
          <p:nvPr/>
        </p:nvSpPr>
        <p:spPr bwMode="auto">
          <a:xfrm>
            <a:off x="152400" y="76200"/>
            <a:ext cx="8915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2000" b="1">
                <a:solidFill>
                  <a:srgbClr val="C00000"/>
                </a:solidFill>
              </a:rPr>
              <a:t>II. LA CEE : UN PROJET ÉCONOMIQUE FORT, UN PROJET POLITIQUE EN CONSTRUCTION (1957-1989)</a:t>
            </a:r>
          </a:p>
          <a:p>
            <a:endParaRPr lang="fr-FR" altLang="fr-FR" sz="2000">
              <a:solidFill>
                <a:srgbClr val="C00000"/>
              </a:solidFill>
            </a:endParaRPr>
          </a:p>
          <a:p>
            <a:r>
              <a:rPr lang="fr-FR" altLang="fr-FR" b="1">
                <a:solidFill>
                  <a:srgbClr val="FFC000"/>
                </a:solidFill>
              </a:rPr>
              <a:t>A/ Qu'est-ce que la CEE ? Un projet économique fort</a:t>
            </a:r>
          </a:p>
        </p:txBody>
      </p:sp>
      <p:sp>
        <p:nvSpPr>
          <p:cNvPr id="3" name="ZoneTexte 2"/>
          <p:cNvSpPr txBox="1">
            <a:spLocks noChangeArrowheads="1"/>
          </p:cNvSpPr>
          <p:nvPr/>
        </p:nvSpPr>
        <p:spPr bwMode="auto">
          <a:xfrm>
            <a:off x="533400" y="15240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Des institutions complexes, mises en place en 1958-1959</a:t>
            </a:r>
          </a:p>
          <a:p>
            <a:endParaRPr lang="fr-FR" altLang="fr-FR"/>
          </a:p>
        </p:txBody>
      </p:sp>
      <p:sp>
        <p:nvSpPr>
          <p:cNvPr id="7" name="ZoneTexte 6"/>
          <p:cNvSpPr txBox="1">
            <a:spLocks noChangeArrowheads="1"/>
          </p:cNvSpPr>
          <p:nvPr/>
        </p:nvSpPr>
        <p:spPr bwMode="auto">
          <a:xfrm>
            <a:off x="3352800" y="2057400"/>
            <a:ext cx="2743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doc.4 page 351</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3048000" cy="476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a:spLocks noChangeArrowheads="1"/>
          </p:cNvSpPr>
          <p:nvPr/>
        </p:nvSpPr>
        <p:spPr bwMode="auto">
          <a:xfrm>
            <a:off x="3429000" y="2395538"/>
            <a:ext cx="55721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Wingdings" pitchFamily="2" charset="2"/>
              <a:buChar char="§"/>
            </a:pPr>
            <a:r>
              <a:rPr lang="fr-FR" altLang="fr-FR" sz="1600"/>
              <a:t> </a:t>
            </a:r>
            <a:r>
              <a:rPr lang="fr-FR" altLang="fr-FR" sz="1600" b="1"/>
              <a:t>un compromis institutionnel </a:t>
            </a:r>
            <a:r>
              <a:rPr lang="fr-FR" altLang="fr-FR" sz="1600"/>
              <a:t>: Le débat fédéralisme/unionisme n’est pas tranché, les États membres gardent leur souveraineté :</a:t>
            </a:r>
          </a:p>
        </p:txBody>
      </p:sp>
      <p:sp>
        <p:nvSpPr>
          <p:cNvPr id="9" name="ZoneTexte 8"/>
          <p:cNvSpPr txBox="1">
            <a:spLocks noChangeArrowheads="1"/>
          </p:cNvSpPr>
          <p:nvPr/>
        </p:nvSpPr>
        <p:spPr bwMode="auto">
          <a:xfrm>
            <a:off x="3500438" y="2981325"/>
            <a:ext cx="542925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 la </a:t>
            </a:r>
            <a:r>
              <a:rPr lang="fr-FR" altLang="fr-FR" sz="1600" b="1"/>
              <a:t>Commission européenne </a:t>
            </a:r>
            <a:r>
              <a:rPr lang="fr-FR" altLang="fr-FR" sz="1600"/>
              <a:t>(membres nommés par les gouvernements nationaux) est un </a:t>
            </a:r>
            <a:r>
              <a:rPr lang="fr-FR" altLang="fr-FR" sz="1600" b="1"/>
              <a:t>organe supranational</a:t>
            </a:r>
            <a:r>
              <a:rPr lang="fr-FR" altLang="fr-FR" sz="1600"/>
              <a:t>  de proposition de règlements et de directives au Conseil. Elle applique les traités, les décisions du Conseil, et représente la CEE à l'extérieur.</a:t>
            </a:r>
          </a:p>
        </p:txBody>
      </p:sp>
      <p:sp>
        <p:nvSpPr>
          <p:cNvPr id="10" name="Rectangle 9"/>
          <p:cNvSpPr/>
          <p:nvPr/>
        </p:nvSpPr>
        <p:spPr>
          <a:xfrm>
            <a:off x="285750" y="4000500"/>
            <a:ext cx="1714500" cy="4714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1" name="ZoneTexte 10"/>
          <p:cNvSpPr txBox="1">
            <a:spLocks noChangeArrowheads="1"/>
          </p:cNvSpPr>
          <p:nvPr/>
        </p:nvSpPr>
        <p:spPr bwMode="auto">
          <a:xfrm>
            <a:off x="3505200" y="4297363"/>
            <a:ext cx="54292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FontTx/>
              <a:buChar char="-"/>
            </a:pPr>
            <a:r>
              <a:rPr lang="fr-FR" altLang="fr-FR" sz="1600"/>
              <a:t>le </a:t>
            </a:r>
            <a:r>
              <a:rPr lang="fr-FR" altLang="fr-FR" sz="1600" b="1"/>
              <a:t>Conseil des ministres incarne les intérêts des États. Il prend les décisions, à l’unanimité le plus </a:t>
            </a:r>
            <a:r>
              <a:rPr lang="fr-FR" altLang="fr-FR" sz="1600"/>
              <a:t>souvent (=&gt; aucune directive ne peut être imposée à un État contre son gré), plus rarement à la majorité qualifiée (2/3 des voix). </a:t>
            </a:r>
          </a:p>
          <a:p>
            <a:pPr>
              <a:buFontTx/>
              <a:buChar char="-"/>
            </a:pPr>
            <a:endParaRPr lang="fr-FR" altLang="fr-FR" sz="1600"/>
          </a:p>
          <a:p>
            <a:pPr>
              <a:buFontTx/>
              <a:buChar char="-"/>
            </a:pPr>
            <a:endParaRPr lang="fr-FR" altLang="fr-FR" sz="1600"/>
          </a:p>
          <a:p>
            <a:pPr>
              <a:buFontTx/>
              <a:buChar char="-"/>
            </a:pPr>
            <a:endParaRPr lang="fr-FR" altLang="fr-FR" sz="1600"/>
          </a:p>
          <a:p>
            <a:r>
              <a:rPr lang="fr-FR" altLang="fr-FR" sz="1600"/>
              <a:t>. À partir de 1974, un Sommet européen des chefs d’État et de gouvernement renforce la concertation.</a:t>
            </a:r>
          </a:p>
        </p:txBody>
      </p:sp>
      <p:sp>
        <p:nvSpPr>
          <p:cNvPr id="12" name="Rectangle 11"/>
          <p:cNvSpPr/>
          <p:nvPr/>
        </p:nvSpPr>
        <p:spPr>
          <a:xfrm>
            <a:off x="2000250" y="4000500"/>
            <a:ext cx="1285875" cy="5715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3" name="Rectangle 12"/>
          <p:cNvSpPr/>
          <p:nvPr/>
        </p:nvSpPr>
        <p:spPr>
          <a:xfrm>
            <a:off x="1071563" y="4714875"/>
            <a:ext cx="1571625" cy="78581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5305425"/>
            <a:ext cx="46164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a:spLocks noChangeArrowheads="1"/>
          </p:cNvSpPr>
          <p:nvPr/>
        </p:nvSpPr>
        <p:spPr bwMode="auto">
          <a:xfrm>
            <a:off x="7891463" y="5316538"/>
            <a:ext cx="946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354</a:t>
            </a: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1713" y="6072188"/>
            <a:ext cx="5526087"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circle(in)">
                                      <p:cBhvr>
                                        <p:cTn id="21" dur="2000"/>
                                        <p:tgtEl>
                                          <p:spTgt spid="7"/>
                                        </p:tgtEl>
                                      </p:cBhvr>
                                    </p:animEffect>
                                  </p:childTnLst>
                                </p:cTn>
                              </p:par>
                              <p:par>
                                <p:cTn id="22" presetID="6"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Scale>
                                      <p:cBhvr>
                                        <p:cTn id="2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6"/>
                                        </p:tgtEl>
                                        <p:attrNameLst>
                                          <p:attrName>ppt_x</p:attrName>
                                          <p:attrName>ppt_y</p:attrName>
                                        </p:attrNameLst>
                                      </p:cBhvr>
                                    </p:animMotion>
                                    <p:animEffect transition="in" filter="fade">
                                      <p:cBhvr>
                                        <p:cTn id="31" dur="1000"/>
                                        <p:tgtEl>
                                          <p:spTgt spid="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nodeType="afterGroup">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barn(inVertical)">
                                      <p:cBhvr>
                                        <p:cTn id="44" dur="500"/>
                                        <p:tgtEl>
                                          <p:spTgt spid="12"/>
                                        </p:tgtEl>
                                      </p:cBhvr>
                                    </p:animEffect>
                                  </p:childTnLst>
                                </p:cTn>
                              </p:par>
                            </p:childTnLst>
                          </p:cTn>
                        </p:par>
                        <p:par>
                          <p:cTn id="45" fill="hold" nodeType="afterGroup">
                            <p:stCondLst>
                              <p:cond delay="500"/>
                            </p:stCondLst>
                            <p:childTnLst>
                              <p:par>
                                <p:cTn id="46" presetID="1" presetClass="entr" presetSubtype="0" fill="hold" nodeType="afterEffect">
                                  <p:stCondLst>
                                    <p:cond delay="0"/>
                                  </p:stCondLst>
                                  <p:childTnLst>
                                    <p:set>
                                      <p:cBhvr>
                                        <p:cTn id="47"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2050"/>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barn(inVertical)">
                                      <p:cBhvr>
                                        <p:cTn id="58" dur="500"/>
                                        <p:tgtEl>
                                          <p:spTgt spid="13"/>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9" grpId="0"/>
      <p:bldP spid="10" grpId="0" animBg="1"/>
      <p:bldP spid="12" grpId="0" animBg="1"/>
      <p:bldP spid="13" grpId="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ZoneTexte 1"/>
          <p:cNvSpPr txBox="1">
            <a:spLocks noChangeArrowheads="1"/>
          </p:cNvSpPr>
          <p:nvPr/>
        </p:nvSpPr>
        <p:spPr bwMode="auto">
          <a:xfrm>
            <a:off x="152400" y="76200"/>
            <a:ext cx="8915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2000" b="1">
                <a:solidFill>
                  <a:srgbClr val="C00000"/>
                </a:solidFill>
              </a:rPr>
              <a:t>II. LA CEE : UN PROJET ÉCONOMIQUE FORT, UN PROJET POLITIQUE EN CONSTRUCTION (1957-1989)</a:t>
            </a:r>
          </a:p>
          <a:p>
            <a:endParaRPr lang="fr-FR" altLang="fr-FR" sz="2000">
              <a:solidFill>
                <a:srgbClr val="C00000"/>
              </a:solidFill>
            </a:endParaRPr>
          </a:p>
          <a:p>
            <a:r>
              <a:rPr lang="fr-FR" altLang="fr-FR" b="1">
                <a:solidFill>
                  <a:srgbClr val="FFC000"/>
                </a:solidFill>
              </a:rPr>
              <a:t>A/ Qu'est-ce que la CEE ? Un projet économique fort</a:t>
            </a:r>
          </a:p>
        </p:txBody>
      </p:sp>
      <p:sp>
        <p:nvSpPr>
          <p:cNvPr id="38915" name="ZoneTexte 2"/>
          <p:cNvSpPr txBox="1">
            <a:spLocks noChangeArrowheads="1"/>
          </p:cNvSpPr>
          <p:nvPr/>
        </p:nvSpPr>
        <p:spPr bwMode="auto">
          <a:xfrm>
            <a:off x="533400" y="15240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Des institutions complexes, mises en place en 1958-1959</a:t>
            </a:r>
          </a:p>
          <a:p>
            <a:endParaRPr lang="fr-FR" altLang="fr-FR"/>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3048000" cy="476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7" name="ZoneTexte 5"/>
          <p:cNvSpPr txBox="1">
            <a:spLocks noChangeArrowheads="1"/>
          </p:cNvSpPr>
          <p:nvPr/>
        </p:nvSpPr>
        <p:spPr bwMode="auto">
          <a:xfrm>
            <a:off x="3429000" y="2500313"/>
            <a:ext cx="5572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Wingdings" pitchFamily="2" charset="2"/>
              <a:buChar char="§"/>
            </a:pPr>
            <a:r>
              <a:rPr lang="fr-FR" altLang="fr-FR" sz="1600"/>
              <a:t> </a:t>
            </a:r>
            <a:r>
              <a:rPr lang="fr-FR" altLang="fr-FR" sz="1600" b="1"/>
              <a:t>un compromis institutionnel </a:t>
            </a:r>
            <a:r>
              <a:rPr lang="fr-FR" altLang="fr-FR" sz="1600"/>
              <a:t>: Le débat fédéralisme/unionisme n’est pas tranché, les États membres gardent leur souveraineté :</a:t>
            </a:r>
          </a:p>
        </p:txBody>
      </p:sp>
      <p:sp>
        <p:nvSpPr>
          <p:cNvPr id="12" name="Rectangle 11"/>
          <p:cNvSpPr/>
          <p:nvPr/>
        </p:nvSpPr>
        <p:spPr>
          <a:xfrm>
            <a:off x="500063" y="2786063"/>
            <a:ext cx="2643187" cy="1071562"/>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3" name="Rectangle 12"/>
          <p:cNvSpPr/>
          <p:nvPr/>
        </p:nvSpPr>
        <p:spPr>
          <a:xfrm>
            <a:off x="1071563" y="4714875"/>
            <a:ext cx="1571625" cy="78581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4" name="ZoneTexte 13"/>
          <p:cNvSpPr txBox="1">
            <a:spLocks noChangeArrowheads="1"/>
          </p:cNvSpPr>
          <p:nvPr/>
        </p:nvSpPr>
        <p:spPr bwMode="auto">
          <a:xfrm>
            <a:off x="3500438" y="3143250"/>
            <a:ext cx="5357812" cy="357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a:t>le </a:t>
            </a:r>
            <a:r>
              <a:rPr lang="fr-FR" altLang="fr-FR" b="1"/>
              <a:t>Parlement européen </a:t>
            </a:r>
            <a:r>
              <a:rPr lang="fr-FR" altLang="fr-FR"/>
              <a:t>est essentiellement </a:t>
            </a:r>
            <a:r>
              <a:rPr lang="fr-FR" altLang="fr-FR" b="1"/>
              <a:t>consultatif, </a:t>
            </a:r>
            <a:r>
              <a:rPr lang="fr-FR" altLang="fr-FR" sz="1600"/>
              <a:t>même si ses prérogatives vont croître (il contrôle la Commission, donne son avis sur les propositions de celle-ci, il vote surtout le budget). Ses membres sont nommés par les Parlements nationaux puis, à partir de 1979, il est élu pour 5 ans au suffrage universel direct = élections européennes (chaque député représente la population européenne, non celle de son pays d'origine) =&gt; création de partis politiques européens supranationaux (dont les partis nationaux sont membres) reflétant le clivage fédéralistes/ souverainistes (unionistes). Financés par la CEE, ce sont plus des structures de coordination que de vrais partis : Parti socialiste européen</a:t>
            </a:r>
          </a:p>
          <a:p>
            <a:pPr algn="just"/>
            <a:r>
              <a:rPr lang="fr-FR" altLang="fr-FR" sz="1600"/>
              <a:t>(1974), Parti populaire européen (1976), Parti vert européen (1989)</a:t>
            </a:r>
          </a:p>
        </p:txBody>
      </p:sp>
      <p:sp>
        <p:nvSpPr>
          <p:cNvPr id="38921" name="ZoneTexte 9"/>
          <p:cNvSpPr txBox="1">
            <a:spLocks noChangeArrowheads="1"/>
          </p:cNvSpPr>
          <p:nvPr/>
        </p:nvSpPr>
        <p:spPr bwMode="auto">
          <a:xfrm>
            <a:off x="3352800" y="2057400"/>
            <a:ext cx="2743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doc.4 page 351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ZoneTexte 1"/>
          <p:cNvSpPr txBox="1">
            <a:spLocks noChangeArrowheads="1"/>
          </p:cNvSpPr>
          <p:nvPr/>
        </p:nvSpPr>
        <p:spPr bwMode="auto">
          <a:xfrm>
            <a:off x="152400" y="76200"/>
            <a:ext cx="8915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2000" b="1">
                <a:solidFill>
                  <a:srgbClr val="C00000"/>
                </a:solidFill>
              </a:rPr>
              <a:t>II. LA CEE : UN PROJET ÉCONOMIQUE FORT, UN PROJET POLITIQUE EN CONSTRUCTION (1957-1989)</a:t>
            </a:r>
          </a:p>
          <a:p>
            <a:endParaRPr lang="fr-FR" altLang="fr-FR" sz="2000">
              <a:solidFill>
                <a:srgbClr val="C00000"/>
              </a:solidFill>
            </a:endParaRPr>
          </a:p>
          <a:p>
            <a:r>
              <a:rPr lang="fr-FR" altLang="fr-FR" b="1">
                <a:solidFill>
                  <a:srgbClr val="FFC000"/>
                </a:solidFill>
              </a:rPr>
              <a:t>A/ Qu'est-ce que la CEE ? Un projet économique fort</a:t>
            </a:r>
          </a:p>
        </p:txBody>
      </p:sp>
      <p:sp>
        <p:nvSpPr>
          <p:cNvPr id="39939" name="ZoneTexte 2"/>
          <p:cNvSpPr txBox="1">
            <a:spLocks noChangeArrowheads="1"/>
          </p:cNvSpPr>
          <p:nvPr/>
        </p:nvSpPr>
        <p:spPr bwMode="auto">
          <a:xfrm>
            <a:off x="533400" y="15240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Des institutions complexes, mises en place en 1958-1959</a:t>
            </a:r>
          </a:p>
          <a:p>
            <a:endParaRPr lang="fr-FR" altLang="fr-FR"/>
          </a:p>
        </p:txBody>
      </p:sp>
      <p:pic>
        <p:nvPicPr>
          <p:cNvPr id="399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3048000" cy="476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1" name="ZoneTexte 5"/>
          <p:cNvSpPr txBox="1">
            <a:spLocks noChangeArrowheads="1"/>
          </p:cNvSpPr>
          <p:nvPr/>
        </p:nvSpPr>
        <p:spPr bwMode="auto">
          <a:xfrm>
            <a:off x="3429000" y="2500313"/>
            <a:ext cx="5572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Wingdings" pitchFamily="2" charset="2"/>
              <a:buChar char="§"/>
            </a:pPr>
            <a:r>
              <a:rPr lang="fr-FR" altLang="fr-FR" sz="1600"/>
              <a:t> </a:t>
            </a:r>
            <a:r>
              <a:rPr lang="fr-FR" altLang="fr-FR" sz="1600" b="1"/>
              <a:t>un compromis institutionnel </a:t>
            </a:r>
            <a:r>
              <a:rPr lang="fr-FR" altLang="fr-FR" sz="1600"/>
              <a:t>: Le débat fédéralisme/unionisme n’est pas tranché, les États membres gardent leur souveraineté :</a:t>
            </a:r>
          </a:p>
        </p:txBody>
      </p:sp>
      <p:sp>
        <p:nvSpPr>
          <p:cNvPr id="12" name="Rectangle 11"/>
          <p:cNvSpPr/>
          <p:nvPr/>
        </p:nvSpPr>
        <p:spPr>
          <a:xfrm>
            <a:off x="357188" y="1928813"/>
            <a:ext cx="2857500" cy="1571625"/>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ZoneTexte 9"/>
          <p:cNvSpPr txBox="1">
            <a:spLocks noChangeArrowheads="1"/>
          </p:cNvSpPr>
          <p:nvPr/>
        </p:nvSpPr>
        <p:spPr bwMode="auto">
          <a:xfrm>
            <a:off x="3500438" y="3214688"/>
            <a:ext cx="54292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t>la </a:t>
            </a:r>
            <a:r>
              <a:rPr lang="fr-FR" altLang="fr-FR" sz="1600" b="1"/>
              <a:t>Cour Européenne de justice, supranationale, </a:t>
            </a:r>
            <a:r>
              <a:rPr lang="fr-FR" altLang="fr-FR" sz="1600"/>
              <a:t>vérifie que les lois européennes (directives) sont conformes aux traités et est une cour de justice pour la CEE.</a:t>
            </a:r>
          </a:p>
        </p:txBody>
      </p:sp>
      <p:sp>
        <p:nvSpPr>
          <p:cNvPr id="39944" name="ZoneTexte 8"/>
          <p:cNvSpPr txBox="1">
            <a:spLocks noChangeArrowheads="1"/>
          </p:cNvSpPr>
          <p:nvPr/>
        </p:nvSpPr>
        <p:spPr bwMode="auto">
          <a:xfrm>
            <a:off x="3352800" y="2057400"/>
            <a:ext cx="2743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doc.4 page 351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8425" y="4254500"/>
            <a:ext cx="9144000" cy="2308225"/>
          </a:xfrm>
          <a:prstGeom prst="rect">
            <a:avLst/>
          </a:prstGeom>
          <a:noFill/>
        </p:spPr>
        <p:txBody>
          <a:bodyPr>
            <a:spAutoFit/>
          </a:bodyPr>
          <a:lstStyle/>
          <a:p>
            <a:pPr marL="285750" indent="-285750" fontAlgn="auto">
              <a:spcBef>
                <a:spcPts val="0"/>
              </a:spcBef>
              <a:spcAft>
                <a:spcPts val="0"/>
              </a:spcAft>
              <a:buFont typeface="Wingdings" pitchFamily="2" charset="2"/>
              <a:buChar char="§"/>
              <a:defRPr/>
            </a:pPr>
            <a:r>
              <a:rPr lang="fr-FR" sz="1600" b="1" dirty="0">
                <a:latin typeface="+mn-lt"/>
                <a:cs typeface="+mn-cs"/>
              </a:rPr>
              <a:t>La CEE, entre État et super-administration a les symboles d'une nation </a:t>
            </a:r>
            <a:r>
              <a:rPr lang="fr-FR" sz="1600" dirty="0">
                <a:latin typeface="+mn-lt"/>
                <a:cs typeface="+mn-cs"/>
              </a:rPr>
              <a:t>: </a:t>
            </a:r>
          </a:p>
          <a:p>
            <a:pPr fontAlgn="auto">
              <a:spcBef>
                <a:spcPts val="0"/>
              </a:spcBef>
              <a:spcAft>
                <a:spcPts val="0"/>
              </a:spcAft>
              <a:defRPr/>
            </a:pPr>
            <a:endParaRPr lang="fr-FR" sz="1600" dirty="0">
              <a:latin typeface="+mn-lt"/>
              <a:cs typeface="+mn-cs"/>
            </a:endParaRPr>
          </a:p>
          <a:p>
            <a:pPr fontAlgn="auto">
              <a:spcBef>
                <a:spcPts val="0"/>
              </a:spcBef>
              <a:spcAft>
                <a:spcPts val="0"/>
              </a:spcAft>
              <a:defRPr/>
            </a:pPr>
            <a:r>
              <a:rPr lang="fr-FR" sz="1600" dirty="0">
                <a:latin typeface="+mn-lt"/>
                <a:cs typeface="+mn-cs"/>
              </a:rPr>
              <a:t>- un drapeau à 12 étoiles depuis 1955, </a:t>
            </a:r>
          </a:p>
          <a:p>
            <a:pPr fontAlgn="auto">
              <a:spcBef>
                <a:spcPts val="0"/>
              </a:spcBef>
              <a:spcAft>
                <a:spcPts val="0"/>
              </a:spcAft>
              <a:defRPr/>
            </a:pPr>
            <a:endParaRPr lang="fr-FR" sz="1600" dirty="0">
              <a:latin typeface="+mn-lt"/>
              <a:cs typeface="+mn-cs"/>
            </a:endParaRPr>
          </a:p>
          <a:p>
            <a:pPr fontAlgn="auto">
              <a:spcBef>
                <a:spcPts val="0"/>
              </a:spcBef>
              <a:spcAft>
                <a:spcPts val="0"/>
              </a:spcAft>
              <a:defRPr/>
            </a:pPr>
            <a:r>
              <a:rPr lang="fr-FR" sz="1600" dirty="0">
                <a:latin typeface="+mn-lt"/>
                <a:cs typeface="+mn-cs"/>
              </a:rPr>
              <a:t>- un  hymne (L'Hymne à la Joie de Beethoven), </a:t>
            </a:r>
          </a:p>
          <a:p>
            <a:pPr fontAlgn="auto">
              <a:spcBef>
                <a:spcPts val="0"/>
              </a:spcBef>
              <a:spcAft>
                <a:spcPts val="0"/>
              </a:spcAft>
              <a:defRPr/>
            </a:pPr>
            <a:endParaRPr lang="fr-FR" sz="1600" dirty="0">
              <a:latin typeface="+mn-lt"/>
              <a:cs typeface="+mn-cs"/>
            </a:endParaRPr>
          </a:p>
          <a:p>
            <a:pPr fontAlgn="auto">
              <a:spcBef>
                <a:spcPts val="0"/>
              </a:spcBef>
              <a:spcAft>
                <a:spcPts val="0"/>
              </a:spcAft>
              <a:defRPr/>
            </a:pPr>
            <a:r>
              <a:rPr lang="fr-FR" sz="1600" dirty="0">
                <a:latin typeface="+mn-lt"/>
                <a:cs typeface="+mn-cs"/>
              </a:rPr>
              <a:t>- un jour de fête depuis 1985 (le 9 mai, anniversaire de la déclaration Schuman). </a:t>
            </a:r>
          </a:p>
          <a:p>
            <a:pPr fontAlgn="auto">
              <a:spcBef>
                <a:spcPts val="0"/>
              </a:spcBef>
              <a:spcAft>
                <a:spcPts val="0"/>
              </a:spcAft>
              <a:defRPr/>
            </a:pPr>
            <a:endParaRPr lang="fr-FR" sz="1600" dirty="0">
              <a:latin typeface="+mn-lt"/>
              <a:cs typeface="+mn-cs"/>
            </a:endParaRPr>
          </a:p>
          <a:p>
            <a:pPr fontAlgn="auto">
              <a:spcBef>
                <a:spcPts val="0"/>
              </a:spcBef>
              <a:spcAft>
                <a:spcPts val="0"/>
              </a:spcAft>
              <a:defRPr/>
            </a:pPr>
            <a:r>
              <a:rPr lang="fr-FR" sz="1600" dirty="0">
                <a:latin typeface="+mn-lt"/>
                <a:cs typeface="+mn-cs"/>
              </a:rPr>
              <a:t>- Après 1992 s'ajoutent la devise « Unie dans la diversité » (2000) et une monnaie unique, l'euro (2002).</a:t>
            </a:r>
          </a:p>
        </p:txBody>
      </p:sp>
      <p:pic>
        <p:nvPicPr>
          <p:cNvPr id="40963" name="Picture 2" descr="H:\Classe de terminale\terminale hist geo  2012\Histoire 2012\thème 4 les echelles de gouvernement\T4 l'Europe\doc.5 page 3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8" y="71438"/>
            <a:ext cx="5343525" cy="40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ZoneTexte 3"/>
          <p:cNvSpPr txBox="1">
            <a:spLocks noChangeArrowheads="1"/>
          </p:cNvSpPr>
          <p:nvPr/>
        </p:nvSpPr>
        <p:spPr bwMode="auto">
          <a:xfrm>
            <a:off x="5548313" y="71438"/>
            <a:ext cx="274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Doc.4 page 349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ZoneTexte 1"/>
          <p:cNvSpPr txBox="1">
            <a:spLocks noChangeArrowheads="1"/>
          </p:cNvSpPr>
          <p:nvPr/>
        </p:nvSpPr>
        <p:spPr bwMode="auto">
          <a:xfrm>
            <a:off x="152400" y="76200"/>
            <a:ext cx="8915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2000" b="1">
                <a:solidFill>
                  <a:srgbClr val="C00000"/>
                </a:solidFill>
              </a:rPr>
              <a:t>II. LA CEE : UN PROJET ÉCONOMIQUE FORT, UN PROJET POLITIQUE EN CONSTRUCTION (1957-1989)</a:t>
            </a:r>
          </a:p>
          <a:p>
            <a:endParaRPr lang="fr-FR" altLang="fr-FR" sz="2000">
              <a:solidFill>
                <a:srgbClr val="C00000"/>
              </a:solidFill>
            </a:endParaRPr>
          </a:p>
          <a:p>
            <a:r>
              <a:rPr lang="fr-FR" altLang="fr-FR" b="1">
                <a:solidFill>
                  <a:srgbClr val="FFC000"/>
                </a:solidFill>
              </a:rPr>
              <a:t>A/ Qu'est-ce que la CEE ? Un projet économique fort</a:t>
            </a:r>
          </a:p>
        </p:txBody>
      </p:sp>
      <p:sp>
        <p:nvSpPr>
          <p:cNvPr id="41987" name="ZoneTexte 2"/>
          <p:cNvSpPr txBox="1">
            <a:spLocks noChangeArrowheads="1"/>
          </p:cNvSpPr>
          <p:nvPr/>
        </p:nvSpPr>
        <p:spPr bwMode="auto">
          <a:xfrm>
            <a:off x="533400" y="15240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Des institutions complexes, mises en place en 1958-1959</a:t>
            </a:r>
          </a:p>
          <a:p>
            <a:endParaRPr lang="fr-FR" altLang="fr-FR"/>
          </a:p>
        </p:txBody>
      </p:sp>
      <p:sp>
        <p:nvSpPr>
          <p:cNvPr id="4" name="ZoneTexte 3"/>
          <p:cNvSpPr txBox="1">
            <a:spLocks noChangeArrowheads="1"/>
          </p:cNvSpPr>
          <p:nvPr/>
        </p:nvSpPr>
        <p:spPr bwMode="auto">
          <a:xfrm>
            <a:off x="571500" y="1928813"/>
            <a:ext cx="594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Calibri" pitchFamily="34" charset="0"/>
              <a:buAutoNum type="arabicPeriod" startAt="2"/>
            </a:pPr>
            <a:r>
              <a:rPr lang="fr-FR" altLang="fr-FR" b="1">
                <a:solidFill>
                  <a:srgbClr val="7030A0"/>
                </a:solidFill>
              </a:rPr>
              <a:t>Les succès de l’intégration économique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a:spLocks noChangeArrowheads="1"/>
          </p:cNvSpPr>
          <p:nvPr/>
        </p:nvSpPr>
        <p:spPr bwMode="auto">
          <a:xfrm>
            <a:off x="250825" y="260350"/>
            <a:ext cx="87852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t>– organiser l’Europe du marché : disparition des barrières douanières intérieures achevée en 1968 =&gt; Marché commun. </a:t>
            </a:r>
            <a:r>
              <a:rPr lang="fr-FR" altLang="fr-FR" sz="1600" b="1"/>
              <a:t>La Politique Agricole Commune (PAC)</a:t>
            </a:r>
            <a:r>
              <a:rPr lang="fr-FR" altLang="fr-FR" sz="1600"/>
              <a:t> est instaurée en 1962 (développer l'agriculture européenne : préférence communautaire en matière de commerce agricole, garantie des prix =&gt; revenu minimal garanti aux agriculteurs). Des entreprises communes à plusieurs États se développent, comme Airbus (1970), Ariane Espace.</a:t>
            </a:r>
          </a:p>
        </p:txBody>
      </p:sp>
      <p:sp>
        <p:nvSpPr>
          <p:cNvPr id="3" name="ZoneTexte 2"/>
          <p:cNvSpPr txBox="1">
            <a:spLocks noChangeArrowheads="1"/>
          </p:cNvSpPr>
          <p:nvPr/>
        </p:nvSpPr>
        <p:spPr bwMode="auto">
          <a:xfrm>
            <a:off x="142875" y="3786188"/>
            <a:ext cx="8712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 créer une zone de stabilité monétaire : 1971 crise monétaire avec la dévaluation du $ et la fin de sa convertibilité en or =&gt; création du Serpent monétaire européen pour réduire les fluctuations entre les monnaies des pays membres, remplacé en </a:t>
            </a:r>
            <a:r>
              <a:rPr lang="fr-FR" altLang="fr-FR" sz="1600" b="1"/>
              <a:t>1979</a:t>
            </a:r>
            <a:r>
              <a:rPr lang="fr-FR" altLang="fr-FR" sz="1600"/>
              <a:t> par le </a:t>
            </a:r>
            <a:r>
              <a:rPr lang="fr-FR" altLang="fr-FR" sz="1600" b="1"/>
              <a:t>Système monétaire européen (SME) </a:t>
            </a:r>
            <a:r>
              <a:rPr lang="fr-FR" altLang="fr-FR" sz="1600"/>
              <a:t>pour stabiliser les taux de change en créant une unité monétaire européenne = l’ECU (idée de Valéry Giscard d’Estaing).</a:t>
            </a:r>
          </a:p>
        </p:txBody>
      </p:sp>
      <p:sp>
        <p:nvSpPr>
          <p:cNvPr id="4" name="ZoneTexte 3"/>
          <p:cNvSpPr txBox="1">
            <a:spLocks noChangeArrowheads="1"/>
          </p:cNvSpPr>
          <p:nvPr/>
        </p:nvSpPr>
        <p:spPr bwMode="auto">
          <a:xfrm>
            <a:off x="5429250" y="1857375"/>
            <a:ext cx="1814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page 354</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828800"/>
            <a:ext cx="5205413" cy="149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anim calcmode="lin" valueType="num">
                                      <p:cBhvr>
                                        <p:cTn id="2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81000"/>
            <a:ext cx="8923338"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7848600" y="0"/>
            <a:ext cx="1295400" cy="307975"/>
          </a:xfrm>
          <a:prstGeom prst="rect">
            <a:avLst/>
          </a:prstGeom>
          <a:noFill/>
        </p:spPr>
        <p:txBody>
          <a:bodyPr>
            <a:spAutoFit/>
          </a:bodyPr>
          <a:lstStyle/>
          <a:p>
            <a:pPr fontAlgn="auto">
              <a:spcBef>
                <a:spcPts val="0"/>
              </a:spcBef>
              <a:spcAft>
                <a:spcPts val="0"/>
              </a:spcAft>
              <a:defRPr/>
            </a:pPr>
            <a:r>
              <a:rPr lang="fr-FR" sz="1400" dirty="0">
                <a:solidFill>
                  <a:srgbClr val="FF0000"/>
                </a:solidFill>
                <a:latin typeface="+mj-lt"/>
                <a:cs typeface="Arial" pitchFamily="34" charset="0"/>
              </a:rPr>
              <a:t>Belin page 355</a:t>
            </a:r>
          </a:p>
        </p:txBody>
      </p:sp>
      <p:sp>
        <p:nvSpPr>
          <p:cNvPr id="2" name="ZoneTexte 1"/>
          <p:cNvSpPr txBox="1">
            <a:spLocks noChangeArrowheads="1"/>
          </p:cNvSpPr>
          <p:nvPr/>
        </p:nvSpPr>
        <p:spPr bwMode="auto">
          <a:xfrm>
            <a:off x="323850" y="3933825"/>
            <a:ext cx="856932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Le président français de la Commission Jacques Delors tente de relancer la construction dans le sens de la </a:t>
            </a:r>
            <a:r>
              <a:rPr lang="fr-FR" altLang="fr-FR" sz="1600" b="1"/>
              <a:t>libre circulation des capitaux et des hommes </a:t>
            </a:r>
          </a:p>
          <a:p>
            <a:pPr algn="just"/>
            <a:endParaRPr lang="fr-FR" altLang="fr-FR" sz="1600"/>
          </a:p>
          <a:p>
            <a:pPr algn="just"/>
            <a:r>
              <a:rPr lang="fr-FR" altLang="fr-FR" sz="1600"/>
              <a:t>=&gt; février 1986 signature de l’Acte unique européen prévoyant au 1/1/1993 la constitution d’un “marché unique européen” </a:t>
            </a:r>
          </a:p>
          <a:p>
            <a:pPr algn="just"/>
            <a:endParaRPr lang="fr-FR" altLang="fr-FR" sz="1600"/>
          </a:p>
          <a:p>
            <a:pPr algn="just"/>
            <a:r>
              <a:rPr lang="fr-FR" altLang="fr-FR" sz="1600"/>
              <a:t>=&gt;  + 1987 programme “Erasmus” favorisant la circulation des étudiants des pays membres.</a:t>
            </a:r>
          </a:p>
        </p:txBody>
      </p:sp>
      <p:sp>
        <p:nvSpPr>
          <p:cNvPr id="5" name="Rectangle 4"/>
          <p:cNvSpPr/>
          <p:nvPr/>
        </p:nvSpPr>
        <p:spPr>
          <a:xfrm>
            <a:off x="395288" y="836613"/>
            <a:ext cx="4176712" cy="5762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Rectangle 5"/>
          <p:cNvSpPr/>
          <p:nvPr/>
        </p:nvSpPr>
        <p:spPr>
          <a:xfrm>
            <a:off x="4643438" y="1989138"/>
            <a:ext cx="4176712" cy="7191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1000"/>
                                        <p:tgtEl>
                                          <p:spTgt spid="2">
                                            <p:txEl>
                                              <p:pRg st="4" end="4"/>
                                            </p:txEl>
                                          </p:spTgt>
                                        </p:tgtEl>
                                      </p:cBhvr>
                                    </p:animEffect>
                                    <p:anim calcmode="lin" valueType="num">
                                      <p:cBhvr>
                                        <p:cTn id="2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a:spLocks noChangeArrowheads="1"/>
          </p:cNvSpPr>
          <p:nvPr/>
        </p:nvSpPr>
        <p:spPr bwMode="auto">
          <a:xfrm>
            <a:off x="179388" y="115888"/>
            <a:ext cx="885666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t>– des </a:t>
            </a:r>
            <a:r>
              <a:rPr lang="fr-FR" altLang="fr-FR" sz="1600" b="1"/>
              <a:t>préoccupations sociales </a:t>
            </a:r>
            <a:r>
              <a:rPr lang="fr-FR" altLang="fr-FR" sz="1600"/>
              <a:t>: </a:t>
            </a:r>
          </a:p>
          <a:p>
            <a:endParaRPr lang="fr-FR" altLang="fr-FR" sz="1600"/>
          </a:p>
          <a:p>
            <a:pPr algn="just"/>
            <a:r>
              <a:rPr lang="fr-FR" altLang="fr-FR" sz="1600"/>
              <a:t>=&gt; aide aux catégories sociales défavorisées et aux régions : Fonds social européen (FSE, 1957), Fonds européen de développement régional = FEDER contre les inégalités régionales, 1975), Charte européenne des droits sociaux en 1989; </a:t>
            </a:r>
          </a:p>
          <a:p>
            <a:pPr algn="just"/>
            <a:endParaRPr lang="fr-FR" altLang="fr-FR" sz="1600"/>
          </a:p>
          <a:p>
            <a:pPr algn="just"/>
            <a:r>
              <a:rPr lang="fr-FR" altLang="fr-FR" sz="1600"/>
              <a:t>=&gt; Aide au développement dans le monde par des accords de coopération à Yaoundé (1963) puis à Lomé (1975, 1979, 1984) avec les pays ACP (Afrique, Caraïbes, Pacifique : conditions commerciales préférentielles, aide alimentaire, assistance financière et technique).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ZoneTexte 1"/>
          <p:cNvSpPr txBox="1">
            <a:spLocks noChangeArrowheads="1"/>
          </p:cNvSpPr>
          <p:nvPr/>
        </p:nvSpPr>
        <p:spPr bwMode="auto">
          <a:xfrm>
            <a:off x="152400" y="76200"/>
            <a:ext cx="8915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2000" b="1">
                <a:solidFill>
                  <a:srgbClr val="C00000"/>
                </a:solidFill>
              </a:rPr>
              <a:t>II. LA CEE : UN PROJET ÉCONOMIQUE FORT, UN PROJET POLITIQUE EN CONSTRUCTION (1957-1989)</a:t>
            </a:r>
          </a:p>
          <a:p>
            <a:endParaRPr lang="fr-FR" altLang="fr-FR" sz="2000">
              <a:solidFill>
                <a:srgbClr val="C00000"/>
              </a:solidFill>
            </a:endParaRPr>
          </a:p>
          <a:p>
            <a:r>
              <a:rPr lang="fr-FR" altLang="fr-FR" b="1">
                <a:solidFill>
                  <a:srgbClr val="FFC000"/>
                </a:solidFill>
              </a:rPr>
              <a:t>A/ Qu'est-ce que la CEE ? Un projet économique fort</a:t>
            </a:r>
          </a:p>
        </p:txBody>
      </p:sp>
      <p:sp>
        <p:nvSpPr>
          <p:cNvPr id="46083" name="ZoneTexte 2"/>
          <p:cNvSpPr txBox="1">
            <a:spLocks noChangeArrowheads="1"/>
          </p:cNvSpPr>
          <p:nvPr/>
        </p:nvSpPr>
        <p:spPr bwMode="auto">
          <a:xfrm>
            <a:off x="533400" y="1524000"/>
            <a:ext cx="594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Des institutions complexes, mises en place en 1958-1959</a:t>
            </a:r>
          </a:p>
          <a:p>
            <a:endParaRPr lang="fr-FR" altLang="fr-FR"/>
          </a:p>
        </p:txBody>
      </p:sp>
      <p:sp>
        <p:nvSpPr>
          <p:cNvPr id="46084" name="ZoneTexte 3"/>
          <p:cNvSpPr txBox="1">
            <a:spLocks noChangeArrowheads="1"/>
          </p:cNvSpPr>
          <p:nvPr/>
        </p:nvSpPr>
        <p:spPr bwMode="auto">
          <a:xfrm>
            <a:off x="571500" y="1928813"/>
            <a:ext cx="594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Calibri" pitchFamily="34" charset="0"/>
              <a:buAutoNum type="arabicPeriod" startAt="2"/>
            </a:pPr>
            <a:r>
              <a:rPr lang="fr-FR" altLang="fr-FR" b="1">
                <a:solidFill>
                  <a:srgbClr val="7030A0"/>
                </a:solidFill>
              </a:rPr>
              <a:t>Les succès de l’intégration économique</a:t>
            </a:r>
          </a:p>
        </p:txBody>
      </p:sp>
      <p:sp>
        <p:nvSpPr>
          <p:cNvPr id="5" name="ZoneTexte 4"/>
          <p:cNvSpPr txBox="1">
            <a:spLocks noChangeArrowheads="1"/>
          </p:cNvSpPr>
          <p:nvPr/>
        </p:nvSpPr>
        <p:spPr bwMode="auto">
          <a:xfrm>
            <a:off x="611188" y="2349500"/>
            <a:ext cx="5943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Calibri" pitchFamily="34" charset="0"/>
              <a:buAutoNum type="arabicPeriod" startAt="3"/>
            </a:pPr>
            <a:r>
              <a:rPr lang="fr-FR" altLang="fr-FR" b="1">
                <a:solidFill>
                  <a:srgbClr val="7030A0"/>
                </a:solidFill>
              </a:rPr>
              <a:t>Les élargissements successifs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914650"/>
            <a:ext cx="4886325"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a:spLocks noChangeArrowheads="1"/>
          </p:cNvSpPr>
          <p:nvPr/>
        </p:nvSpPr>
        <p:spPr bwMode="auto">
          <a:xfrm>
            <a:off x="5675313" y="2914650"/>
            <a:ext cx="946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335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500"/>
                                        <p:tgtEl>
                                          <p:spTgt spid="409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6713"/>
            <a:ext cx="5546725" cy="379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627688" y="168275"/>
            <a:ext cx="3375025" cy="4186238"/>
          </a:xfrm>
          <a:prstGeom prst="rect">
            <a:avLst/>
          </a:prstGeom>
        </p:spPr>
        <p:txBody>
          <a:bodyPr>
            <a:spAutoFit/>
          </a:bodyPr>
          <a:lstStyle/>
          <a:p>
            <a:pPr marL="285750" indent="-285750" algn="just" fontAlgn="auto">
              <a:spcBef>
                <a:spcPts val="0"/>
              </a:spcBef>
              <a:spcAft>
                <a:spcPts val="0"/>
              </a:spcAft>
              <a:buFont typeface="Wingdings" pitchFamily="2" charset="2"/>
              <a:buChar char="§"/>
              <a:defRPr/>
            </a:pPr>
            <a:r>
              <a:rPr lang="fr-FR" sz="1400" b="1" dirty="0">
                <a:latin typeface="+mn-lt"/>
                <a:cs typeface="+mn-cs"/>
              </a:rPr>
              <a:t>L’ élargissement est souvent un acte politique. </a:t>
            </a:r>
          </a:p>
          <a:p>
            <a:pPr fontAlgn="auto">
              <a:spcBef>
                <a:spcPts val="0"/>
              </a:spcBef>
              <a:spcAft>
                <a:spcPts val="0"/>
              </a:spcAft>
              <a:defRPr/>
            </a:pPr>
            <a:endParaRPr lang="fr-FR" sz="1400" dirty="0">
              <a:latin typeface="+mn-lt"/>
              <a:cs typeface="+mn-cs"/>
            </a:endParaRPr>
          </a:p>
          <a:p>
            <a:pPr algn="just" fontAlgn="auto">
              <a:spcBef>
                <a:spcPts val="0"/>
              </a:spcBef>
              <a:spcAft>
                <a:spcPts val="0"/>
              </a:spcAft>
              <a:defRPr/>
            </a:pPr>
            <a:r>
              <a:rPr lang="fr-FR" sz="1400" dirty="0">
                <a:latin typeface="+mn-lt"/>
                <a:cs typeface="+mn-cs"/>
              </a:rPr>
              <a:t>- Pendant longtemps le Royaume-Uni a refusé la construction européenne : en 1959 il crée l’Association européenne de libre-échange = AELE (avec le Danemark, la Suède, la Norvège, le Portugal, la Suisse, l’Autriche). </a:t>
            </a:r>
          </a:p>
          <a:p>
            <a:pPr algn="just" fontAlgn="auto">
              <a:spcBef>
                <a:spcPts val="0"/>
              </a:spcBef>
              <a:spcAft>
                <a:spcPts val="0"/>
              </a:spcAft>
              <a:defRPr/>
            </a:pPr>
            <a:r>
              <a:rPr lang="fr-FR" sz="1400" dirty="0">
                <a:latin typeface="+mn-lt"/>
                <a:cs typeface="+mn-cs"/>
              </a:rPr>
              <a:t>- Mais succès de la CEE =&gt; le Royaume-Uni demande en 1961 son adhésion : de Gaulle refuse.. Pompidou accepte =&gt; 1973 entrée du Royaume-Uni, de l’Irlande et du Danemark. </a:t>
            </a:r>
          </a:p>
          <a:p>
            <a:pPr algn="just" fontAlgn="auto">
              <a:spcBef>
                <a:spcPts val="0"/>
              </a:spcBef>
              <a:spcAft>
                <a:spcPts val="0"/>
              </a:spcAft>
              <a:defRPr/>
            </a:pPr>
            <a:r>
              <a:rPr lang="fr-FR" sz="1400" dirty="0">
                <a:latin typeface="+mn-lt"/>
                <a:cs typeface="+mn-cs"/>
              </a:rPr>
              <a:t>- La disparition des dictatures dans les pays méditerranéens permet l’adhésion de la Grèce (1981), de l’Espagne et du Portugal en 1986, pour les ancrer dans la démocratie.</a:t>
            </a:r>
          </a:p>
        </p:txBody>
      </p:sp>
      <p:sp>
        <p:nvSpPr>
          <p:cNvPr id="47108" name="Rectangle 3"/>
          <p:cNvSpPr>
            <a:spLocks noChangeArrowheads="1"/>
          </p:cNvSpPr>
          <p:nvPr/>
        </p:nvSpPr>
        <p:spPr bwMode="auto">
          <a:xfrm>
            <a:off x="4032250" y="57150"/>
            <a:ext cx="946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336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a:spLocks noChangeArrowheads="1"/>
          </p:cNvSpPr>
          <p:nvPr/>
        </p:nvSpPr>
        <p:spPr bwMode="auto">
          <a:xfrm>
            <a:off x="152400" y="76200"/>
            <a:ext cx="8915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2000" b="1">
                <a:solidFill>
                  <a:srgbClr val="C00000"/>
                </a:solidFill>
              </a:rPr>
              <a:t>II. LA CEE : UN PROJET ÉCONOMIQUE FORT, UN PROJET POLITIQUE EN CONSTRUCTION (1957-1989)</a:t>
            </a:r>
          </a:p>
          <a:p>
            <a:endParaRPr lang="fr-FR" altLang="fr-FR" sz="2000">
              <a:solidFill>
                <a:srgbClr val="C00000"/>
              </a:solidFill>
            </a:endParaRPr>
          </a:p>
          <a:p>
            <a:r>
              <a:rPr lang="fr-FR" altLang="fr-FR" b="1">
                <a:solidFill>
                  <a:srgbClr val="FFC000"/>
                </a:solidFill>
              </a:rPr>
              <a:t>B/ Qu'est-ce que la CEE ? Un projet politique en construction </a:t>
            </a:r>
          </a:p>
        </p:txBody>
      </p:sp>
      <p:sp>
        <p:nvSpPr>
          <p:cNvPr id="3" name="ZoneTexte 2"/>
          <p:cNvSpPr txBox="1">
            <a:spLocks noChangeArrowheads="1"/>
          </p:cNvSpPr>
          <p:nvPr/>
        </p:nvSpPr>
        <p:spPr bwMode="auto">
          <a:xfrm>
            <a:off x="533400" y="1524000"/>
            <a:ext cx="72786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De Gaulle et la construction d’une Europe politique (1958-1969)</a:t>
            </a:r>
          </a:p>
          <a:p>
            <a:endParaRPr lang="fr-FR" altLang="fr-FR"/>
          </a:p>
        </p:txBody>
      </p:sp>
      <p:pic>
        <p:nvPicPr>
          <p:cNvPr id="6147" name="Picture 3" descr="H:\Classe de terminale\terminale hist geo  2012\Histoire 2012\thème 4 les echelles de gouvernement\T4 l'Europe\chronologie page 3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863" y="2063750"/>
            <a:ext cx="6365875"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6746875" y="2284413"/>
            <a:ext cx="946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344</a:t>
            </a:r>
          </a:p>
        </p:txBody>
      </p:sp>
      <p:sp>
        <p:nvSpPr>
          <p:cNvPr id="7" name="Rectangle 6"/>
          <p:cNvSpPr/>
          <p:nvPr/>
        </p:nvSpPr>
        <p:spPr>
          <a:xfrm>
            <a:off x="468313" y="2349500"/>
            <a:ext cx="6278562" cy="2730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Rectangle 7"/>
          <p:cNvSpPr/>
          <p:nvPr/>
        </p:nvSpPr>
        <p:spPr>
          <a:xfrm>
            <a:off x="533400" y="3209925"/>
            <a:ext cx="6213475" cy="3937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Rectangle 8"/>
          <p:cNvSpPr/>
          <p:nvPr/>
        </p:nvSpPr>
        <p:spPr>
          <a:xfrm>
            <a:off x="446088" y="4348163"/>
            <a:ext cx="6278562" cy="2714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6147"/>
                                        </p:tgtEl>
                                        <p:attrNameLst>
                                          <p:attrName>style.visibility</p:attrName>
                                        </p:attrNameLst>
                                      </p:cBhvr>
                                      <p:to>
                                        <p:strVal val="visible"/>
                                      </p:to>
                                    </p:set>
                                    <p:animEffect transition="in" filter="fade">
                                      <p:cBhvr>
                                        <p:cTn id="21" dur="500"/>
                                        <p:tgtEl>
                                          <p:spTgt spid="614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circle(in)">
                                      <p:cBhvr>
                                        <p:cTn id="29" dur="2000"/>
                                        <p:tgtEl>
                                          <p:spTgt spid="7"/>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2000"/>
                                        <p:tgtEl>
                                          <p:spTgt spid="8"/>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circle(in)">
                                      <p:cBhvr>
                                        <p:cTn id="3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572000" y="381000"/>
            <a:ext cx="4572000" cy="4278313"/>
          </a:xfrm>
          <a:prstGeom prst="rect">
            <a:avLst/>
          </a:prstGeom>
          <a:noFill/>
        </p:spPr>
        <p:txBody>
          <a:bodyPr>
            <a:spAutoFit/>
          </a:bodyPr>
          <a:lstStyle/>
          <a:p>
            <a:pPr algn="just" fontAlgn="auto">
              <a:spcBef>
                <a:spcPts val="0"/>
              </a:spcBef>
              <a:spcAft>
                <a:spcPts val="0"/>
              </a:spcAft>
              <a:defRPr/>
            </a:pPr>
            <a:r>
              <a:rPr lang="fr-FR" sz="1600" dirty="0">
                <a:latin typeface="+mn-lt"/>
                <a:cs typeface="+mn-cs"/>
              </a:rPr>
              <a:t>– </a:t>
            </a:r>
            <a:r>
              <a:rPr lang="fr-FR" sz="1600" b="1" dirty="0">
                <a:latin typeface="+mn-lt"/>
                <a:cs typeface="+mn-cs"/>
              </a:rPr>
              <a:t>De Gaulle revient au pouvoir en France en 1958</a:t>
            </a:r>
            <a:r>
              <a:rPr lang="fr-FR" sz="1600" dirty="0">
                <a:latin typeface="+mn-lt"/>
                <a:cs typeface="+mn-cs"/>
              </a:rPr>
              <a:t>. </a:t>
            </a:r>
          </a:p>
          <a:p>
            <a:pPr algn="just" fontAlgn="auto">
              <a:spcBef>
                <a:spcPts val="0"/>
              </a:spcBef>
              <a:spcAft>
                <a:spcPts val="0"/>
              </a:spcAft>
              <a:defRPr/>
            </a:pPr>
            <a:endParaRPr lang="fr-FR" sz="1600" dirty="0">
              <a:latin typeface="+mn-lt"/>
              <a:cs typeface="+mn-cs"/>
            </a:endParaRPr>
          </a:p>
          <a:p>
            <a:pPr marL="285750" indent="-285750" algn="just" fontAlgn="auto">
              <a:spcBef>
                <a:spcPts val="0"/>
              </a:spcBef>
              <a:spcAft>
                <a:spcPts val="0"/>
              </a:spcAft>
              <a:buFont typeface="Symbol"/>
              <a:buChar char="Þ"/>
              <a:defRPr/>
            </a:pPr>
            <a:r>
              <a:rPr lang="fr-FR" sz="1600" dirty="0">
                <a:latin typeface="+mn-lt"/>
                <a:cs typeface="+mn-cs"/>
              </a:rPr>
              <a:t>Bien qu'hostile aux premières organisations européennes, il accepte les engagements des traités de Rome de 1957, </a:t>
            </a:r>
            <a:r>
              <a:rPr lang="fr-FR" sz="1600" b="1" i="1" dirty="0">
                <a:solidFill>
                  <a:srgbClr val="FF0000"/>
                </a:solidFill>
                <a:latin typeface="+mn-lt"/>
                <a:cs typeface="+mn-cs"/>
              </a:rPr>
              <a:t>voyant dans la CEE un moyen de moderniser l'économie française</a:t>
            </a:r>
            <a:r>
              <a:rPr lang="fr-FR" sz="1600" dirty="0">
                <a:solidFill>
                  <a:srgbClr val="FF0000"/>
                </a:solidFill>
                <a:latin typeface="+mn-lt"/>
                <a:cs typeface="+mn-cs"/>
              </a:rPr>
              <a:t>. </a:t>
            </a:r>
          </a:p>
          <a:p>
            <a:pPr marL="285750" indent="-285750" algn="just" fontAlgn="auto">
              <a:spcBef>
                <a:spcPts val="0"/>
              </a:spcBef>
              <a:spcAft>
                <a:spcPts val="0"/>
              </a:spcAft>
              <a:buFont typeface="Symbol"/>
              <a:buChar char="Þ"/>
              <a:defRPr/>
            </a:pPr>
            <a:endParaRPr lang="fr-FR" sz="1600" dirty="0">
              <a:solidFill>
                <a:srgbClr val="FF0000"/>
              </a:solidFill>
              <a:latin typeface="+mn-lt"/>
              <a:cs typeface="+mn-cs"/>
            </a:endParaRPr>
          </a:p>
          <a:p>
            <a:pPr marL="285750" indent="-285750" algn="just" fontAlgn="auto">
              <a:spcBef>
                <a:spcPts val="0"/>
              </a:spcBef>
              <a:spcAft>
                <a:spcPts val="0"/>
              </a:spcAft>
              <a:buFont typeface="Symbol"/>
              <a:buChar char="Þ"/>
              <a:defRPr/>
            </a:pPr>
            <a:r>
              <a:rPr lang="fr-FR" sz="1600" dirty="0">
                <a:latin typeface="+mn-lt"/>
                <a:cs typeface="+mn-cs"/>
              </a:rPr>
              <a:t>Menant une </a:t>
            </a:r>
            <a:r>
              <a:rPr lang="fr-FR" sz="1600" b="1" i="1" dirty="0">
                <a:solidFill>
                  <a:srgbClr val="FF0000"/>
                </a:solidFill>
                <a:latin typeface="+mn-lt"/>
                <a:cs typeface="+mn-cs"/>
              </a:rPr>
              <a:t>politique d'indépendance et de grandeur </a:t>
            </a:r>
            <a:r>
              <a:rPr lang="fr-FR" sz="1600" dirty="0">
                <a:latin typeface="+mn-lt"/>
                <a:cs typeface="+mn-cs"/>
              </a:rPr>
              <a:t>de la France, il est partisan d'une </a:t>
            </a:r>
            <a:r>
              <a:rPr lang="fr-FR" sz="1600" b="1" i="1" dirty="0">
                <a:solidFill>
                  <a:srgbClr val="FF0000"/>
                </a:solidFill>
                <a:latin typeface="+mn-lt"/>
                <a:cs typeface="+mn-cs"/>
              </a:rPr>
              <a:t>« Europe des patries» </a:t>
            </a:r>
            <a:r>
              <a:rPr lang="fr-FR" sz="1600" dirty="0">
                <a:latin typeface="+mn-lt"/>
                <a:cs typeface="+mn-cs"/>
              </a:rPr>
              <a:t>plus </a:t>
            </a:r>
            <a:r>
              <a:rPr lang="fr-FR" sz="1600" b="1" i="1" dirty="0">
                <a:solidFill>
                  <a:srgbClr val="FF0000"/>
                </a:solidFill>
                <a:latin typeface="+mn-lt"/>
                <a:cs typeface="+mn-cs"/>
              </a:rPr>
              <a:t>indépendante des États-Unis </a:t>
            </a:r>
            <a:r>
              <a:rPr lang="fr-FR" sz="1600" dirty="0">
                <a:latin typeface="+mn-lt"/>
                <a:cs typeface="+mn-cs"/>
              </a:rPr>
              <a:t>: c'est pourquoi il rejette en 1963 et 1967 l'adhésion du Royaume-Uni, jugé trop proche des États-Unis, </a:t>
            </a:r>
          </a:p>
          <a:p>
            <a:pPr marL="285750" indent="-285750" algn="just" fontAlgn="auto">
              <a:spcBef>
                <a:spcPts val="0"/>
              </a:spcBef>
              <a:spcAft>
                <a:spcPts val="0"/>
              </a:spcAft>
              <a:buFont typeface="Symbol"/>
              <a:buChar char="Þ"/>
              <a:defRPr/>
            </a:pPr>
            <a:endParaRPr lang="fr-FR" sz="1600" dirty="0">
              <a:latin typeface="+mn-lt"/>
              <a:cs typeface="+mn-cs"/>
            </a:endParaRPr>
          </a:p>
          <a:p>
            <a:pPr marL="285750" indent="-285750" algn="just" fontAlgn="auto">
              <a:spcBef>
                <a:spcPts val="0"/>
              </a:spcBef>
              <a:spcAft>
                <a:spcPts val="0"/>
              </a:spcAft>
              <a:buFont typeface="Symbol"/>
              <a:buChar char="Þ"/>
              <a:defRPr/>
            </a:pPr>
            <a:r>
              <a:rPr lang="fr-FR" sz="1600" dirty="0">
                <a:latin typeface="+mn-lt"/>
                <a:cs typeface="+mn-cs"/>
              </a:rPr>
              <a:t>et </a:t>
            </a:r>
            <a:r>
              <a:rPr lang="fr-FR" sz="1600" b="1" i="1" dirty="0">
                <a:solidFill>
                  <a:srgbClr val="FF0000"/>
                </a:solidFill>
                <a:latin typeface="+mn-lt"/>
                <a:cs typeface="+mn-cs"/>
              </a:rPr>
              <a:t>privilégie l'axe-franco-allemand </a:t>
            </a:r>
            <a:r>
              <a:rPr lang="fr-FR" sz="1600" dirty="0">
                <a:latin typeface="+mn-lt"/>
                <a:cs typeface="+mn-cs"/>
              </a:rPr>
              <a:t>en signant avec le chancelier Adenauer un traité d'amitié et de coopération entre les deux pays (1963).</a:t>
            </a:r>
          </a:p>
        </p:txBody>
      </p:sp>
      <p:pic>
        <p:nvPicPr>
          <p:cNvPr id="7170" name="Picture 2" descr="H:\Classe de terminale\terminale hist geo  2012\Histoire 2012\thème 4 les echelles de gouvernement\T4 l'Europe\doc.4 page 3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813"/>
            <a:ext cx="4387850" cy="443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257175" y="4587875"/>
            <a:ext cx="39766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Doc.4 page 345</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14288"/>
            <a:ext cx="4175125" cy="683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127000" y="5972175"/>
            <a:ext cx="3871913" cy="7207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ZoneTexte 5"/>
          <p:cNvSpPr txBox="1">
            <a:spLocks noChangeArrowheads="1"/>
          </p:cNvSpPr>
          <p:nvPr/>
        </p:nvSpPr>
        <p:spPr bwMode="auto">
          <a:xfrm>
            <a:off x="4233863" y="6107113"/>
            <a:ext cx="2317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Belin page 354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1000"/>
                                        <p:tgtEl>
                                          <p:spTgt spid="2">
                                            <p:txEl>
                                              <p:pRg st="4" end="4"/>
                                            </p:txEl>
                                          </p:spTgt>
                                        </p:tgtEl>
                                      </p:cBhvr>
                                    </p:animEffect>
                                    <p:anim calcmode="lin" valueType="num">
                                      <p:cBhvr>
                                        <p:cTn id="1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2000"/>
                                        <p:tgtEl>
                                          <p:spTgt spid="9"/>
                                        </p:tgtEl>
                                      </p:cBhvr>
                                    </p:animEffect>
                                  </p:childTnLst>
                                </p:cTn>
                              </p:par>
                            </p:childTnLst>
                          </p:cTn>
                        </p:par>
                        <p:par>
                          <p:cTn id="23" fill="hold" nodeType="afterGroup">
                            <p:stCondLst>
                              <p:cond delay="2000"/>
                            </p:stCondLst>
                            <p:childTnLst>
                              <p:par>
                                <p:cTn id="24" presetID="6"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ircle(in)">
                                      <p:cBhvr>
                                        <p:cTn id="26" dur="2000"/>
                                        <p:tgtEl>
                                          <p:spTgt spid="10"/>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H:\Classe de terminale\terminale hist geo  2012\Histoire 2012\thème 4 les echelles de gouvernement\T4 l'Europe\chronologie page 3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 y="387350"/>
            <a:ext cx="6365875"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Rectangle 3"/>
          <p:cNvSpPr>
            <a:spLocks noChangeArrowheads="1"/>
          </p:cNvSpPr>
          <p:nvPr/>
        </p:nvSpPr>
        <p:spPr bwMode="auto">
          <a:xfrm>
            <a:off x="6456363" y="608013"/>
            <a:ext cx="946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344</a:t>
            </a:r>
          </a:p>
        </p:txBody>
      </p:sp>
      <p:sp>
        <p:nvSpPr>
          <p:cNvPr id="5" name="Rectangle 4"/>
          <p:cNvSpPr/>
          <p:nvPr/>
        </p:nvSpPr>
        <p:spPr>
          <a:xfrm>
            <a:off x="209550" y="1928813"/>
            <a:ext cx="6213475" cy="6905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5703888" y="657225"/>
            <a:ext cx="3332162"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r>
              <a:rPr lang="fr-FR" altLang="fr-FR" sz="1600"/>
              <a:t>De Gaulle est hostile à l'Europe supranationale. Face au projet du président de la Commission européenne de renforcer les pouvoirs de celle-ci et de réclamer le vote à la majorité qualifiée au Conseil (qui pourrait forcer les États à accepter des décisions qu'ils ne soutiennent pas), la France bloque le fonctionnement de la CEE pendant 6 mois en 1965 en pratiquant la « politique de la chaise vide » </a:t>
            </a:r>
          </a:p>
          <a:p>
            <a:pPr algn="just"/>
            <a:endParaRPr lang="fr-FR" altLang="fr-FR" sz="1600"/>
          </a:p>
          <a:p>
            <a:pPr algn="just"/>
            <a:r>
              <a:rPr lang="fr-FR" altLang="fr-FR" sz="1600"/>
              <a:t>=&gt; 1966 : « arrangement » de Luxembourg : pour les questions importantes, le vote se fera à l'unanimité.</a:t>
            </a:r>
          </a:p>
        </p:txBody>
      </p:sp>
      <p:pic>
        <p:nvPicPr>
          <p:cNvPr id="8194" name="Picture 2" descr="H:\Classe de terminale\terminale hist geo  2012\Histoire 2012\thème 4 les echelles de gouvernement\T4 l'Europe\doc.3 page 3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75" y="184150"/>
            <a:ext cx="5434013"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a:spLocks noChangeArrowheads="1"/>
          </p:cNvSpPr>
          <p:nvPr/>
        </p:nvSpPr>
        <p:spPr bwMode="auto">
          <a:xfrm>
            <a:off x="5703888" y="184150"/>
            <a:ext cx="33321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Doc.3 page 345</a:t>
            </a:r>
          </a:p>
        </p:txBody>
      </p:sp>
      <p:pic>
        <p:nvPicPr>
          <p:cNvPr id="8195" name="Picture 3" descr="H:\Classe de terminale\terminale hist geo  2012\Histoire 2012\thème 4 les echelles de gouvernement\T4 l'Europe\doc.2 page 3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p:cNvSpPr txBox="1">
            <a:spLocks noChangeArrowheads="1"/>
          </p:cNvSpPr>
          <p:nvPr/>
        </p:nvSpPr>
        <p:spPr bwMode="auto">
          <a:xfrm>
            <a:off x="5281613" y="6083300"/>
            <a:ext cx="32591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Doc.2 page 355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8194"/>
                                        </p:tgtEl>
                                      </p:cBhvr>
                                    </p:animEffect>
                                    <p:set>
                                      <p:cBhvr>
                                        <p:cTn id="7" dur="1" fill="hold">
                                          <p:stCondLst>
                                            <p:cond delay="499"/>
                                          </p:stCondLst>
                                        </p:cTn>
                                        <p:tgtEl>
                                          <p:spTgt spid="819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par>
                          <p:cTn id="11" fill="hold" nodeType="afterGroup">
                            <p:stCondLst>
                              <p:cond delay="500"/>
                            </p:stCondLst>
                            <p:childTnLst>
                              <p:par>
                                <p:cTn id="12" presetID="16" presetClass="entr" presetSubtype="21" fill="hold" nodeType="afterEffect">
                                  <p:stCondLst>
                                    <p:cond delay="0"/>
                                  </p:stCondLst>
                                  <p:childTnLst>
                                    <p:set>
                                      <p:cBhvr>
                                        <p:cTn id="13" dur="1" fill="hold">
                                          <p:stCondLst>
                                            <p:cond delay="0"/>
                                          </p:stCondLst>
                                        </p:cTn>
                                        <p:tgtEl>
                                          <p:spTgt spid="8195"/>
                                        </p:tgtEl>
                                        <p:attrNameLst>
                                          <p:attrName>style.visibility</p:attrName>
                                        </p:attrNameLst>
                                      </p:cBhvr>
                                      <p:to>
                                        <p:strVal val="visible"/>
                                      </p:to>
                                    </p:set>
                                    <p:animEffect transition="in" filter="barn(inVertical)">
                                      <p:cBhvr>
                                        <p:cTn id="14" dur="500"/>
                                        <p:tgtEl>
                                          <p:spTgt spid="819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ZoneTexte 1"/>
          <p:cNvSpPr txBox="1">
            <a:spLocks noChangeArrowheads="1"/>
          </p:cNvSpPr>
          <p:nvPr/>
        </p:nvSpPr>
        <p:spPr bwMode="auto">
          <a:xfrm>
            <a:off x="152400" y="76200"/>
            <a:ext cx="8915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2000" b="1">
                <a:solidFill>
                  <a:srgbClr val="C00000"/>
                </a:solidFill>
              </a:rPr>
              <a:t>II. LA CEE : UN PROJET ÉCONOMIQUE FORT, UN PROJET POLITIQUE EN CONSTRUCTION (1957-1989)</a:t>
            </a:r>
          </a:p>
          <a:p>
            <a:endParaRPr lang="fr-FR" altLang="fr-FR" sz="2000">
              <a:solidFill>
                <a:srgbClr val="C00000"/>
              </a:solidFill>
            </a:endParaRPr>
          </a:p>
          <a:p>
            <a:r>
              <a:rPr lang="fr-FR" altLang="fr-FR" b="1">
                <a:solidFill>
                  <a:srgbClr val="FFC000"/>
                </a:solidFill>
              </a:rPr>
              <a:t>B/ Qu'est-ce que la CEE ? Un projet politique en construction </a:t>
            </a:r>
          </a:p>
        </p:txBody>
      </p:sp>
      <p:sp>
        <p:nvSpPr>
          <p:cNvPr id="52227" name="ZoneTexte 2"/>
          <p:cNvSpPr txBox="1">
            <a:spLocks noChangeArrowheads="1"/>
          </p:cNvSpPr>
          <p:nvPr/>
        </p:nvSpPr>
        <p:spPr bwMode="auto">
          <a:xfrm>
            <a:off x="533400" y="1524000"/>
            <a:ext cx="72786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b="1">
                <a:solidFill>
                  <a:srgbClr val="7030A0"/>
                </a:solidFill>
              </a:rPr>
              <a:t>1.     De Gaulle et la construction d’une Europe politique (1958-1969)</a:t>
            </a:r>
          </a:p>
          <a:p>
            <a:endParaRPr lang="fr-FR" altLang="fr-FR"/>
          </a:p>
        </p:txBody>
      </p:sp>
      <p:sp>
        <p:nvSpPr>
          <p:cNvPr id="4" name="ZoneTexte 3"/>
          <p:cNvSpPr txBox="1"/>
          <p:nvPr/>
        </p:nvSpPr>
        <p:spPr>
          <a:xfrm>
            <a:off x="571500" y="1928813"/>
            <a:ext cx="7278688" cy="646112"/>
          </a:xfrm>
          <a:prstGeom prst="rect">
            <a:avLst/>
          </a:prstGeom>
          <a:noFill/>
        </p:spPr>
        <p:txBody>
          <a:bodyPr>
            <a:spAutoFit/>
          </a:bodyPr>
          <a:lstStyle/>
          <a:p>
            <a:pPr marL="342900" indent="-342900" fontAlgn="auto">
              <a:spcBef>
                <a:spcPts val="0"/>
              </a:spcBef>
              <a:spcAft>
                <a:spcPts val="0"/>
              </a:spcAft>
              <a:buFont typeface="+mj-lt"/>
              <a:buAutoNum type="arabicPeriod" startAt="2"/>
              <a:defRPr/>
            </a:pPr>
            <a:r>
              <a:rPr lang="fr-FR" b="1" dirty="0">
                <a:solidFill>
                  <a:srgbClr val="7030A0"/>
                </a:solidFill>
                <a:latin typeface="+mn-lt"/>
                <a:cs typeface="+mn-cs"/>
              </a:rPr>
              <a:t> Les timides avancées de l'Europe politique (1969-1989)</a:t>
            </a:r>
          </a:p>
          <a:p>
            <a:pPr fontAlgn="auto">
              <a:spcBef>
                <a:spcPts val="0"/>
              </a:spcBef>
              <a:spcAft>
                <a:spcPts val="0"/>
              </a:spcAft>
              <a:defRPr/>
            </a:pPr>
            <a:endParaRPr lang="fr-FR" dirty="0">
              <a:latin typeface="+mn-lt"/>
              <a:cs typeface="+mn-cs"/>
            </a:endParaRPr>
          </a:p>
        </p:txBody>
      </p:sp>
      <p:sp>
        <p:nvSpPr>
          <p:cNvPr id="5" name="ZoneTexte 4"/>
          <p:cNvSpPr txBox="1">
            <a:spLocks noChangeArrowheads="1"/>
          </p:cNvSpPr>
          <p:nvPr/>
        </p:nvSpPr>
        <p:spPr bwMode="auto">
          <a:xfrm>
            <a:off x="571500" y="2500313"/>
            <a:ext cx="828675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Font typeface="Wingdings" pitchFamily="2" charset="2"/>
              <a:buChar char="§"/>
            </a:pPr>
            <a:r>
              <a:rPr lang="fr-FR" altLang="fr-FR" sz="1600"/>
              <a:t> En 1969, le </a:t>
            </a:r>
            <a:r>
              <a:rPr lang="fr-FR" altLang="fr-FR" sz="1600" b="1" i="1"/>
              <a:t>congrès de La Haye </a:t>
            </a:r>
            <a:r>
              <a:rPr lang="fr-FR" altLang="fr-FR" sz="1600"/>
              <a:t>relance le </a:t>
            </a:r>
            <a:r>
              <a:rPr lang="fr-FR" altLang="fr-FR" sz="1600" b="1"/>
              <a:t>projet d'une Europe politique</a:t>
            </a:r>
            <a:r>
              <a:rPr lang="fr-FR" altLang="fr-FR" sz="1600"/>
              <a:t>, soutenu par les couples franco-allemands: </a:t>
            </a:r>
          </a:p>
          <a:p>
            <a:endParaRPr lang="fr-FR" altLang="fr-FR" sz="1600"/>
          </a:p>
          <a:p>
            <a:pPr>
              <a:buFontTx/>
              <a:buChar char="-"/>
            </a:pPr>
            <a:r>
              <a:rPr lang="fr-FR" altLang="fr-FR" sz="1600"/>
              <a:t>Georges Pompidou/Willy Brandt </a:t>
            </a:r>
          </a:p>
          <a:p>
            <a:pPr>
              <a:buFontTx/>
              <a:buChar char="-"/>
            </a:pPr>
            <a:endParaRPr lang="fr-FR" altLang="fr-FR" sz="1600"/>
          </a:p>
          <a:p>
            <a:pPr>
              <a:buFontTx/>
              <a:buChar char="-"/>
            </a:pPr>
            <a:r>
              <a:rPr lang="fr-FR" altLang="fr-FR" sz="1600"/>
              <a:t>Valéry Giscard d'Estaing/Helmut Schmidt (après 1974)</a:t>
            </a:r>
          </a:p>
          <a:p>
            <a:pPr>
              <a:buFontTx/>
              <a:buChar char="-"/>
            </a:pPr>
            <a:endParaRPr lang="fr-FR" altLang="fr-FR" sz="1600"/>
          </a:p>
          <a:p>
            <a:pPr>
              <a:buFontTx/>
              <a:buChar char="-"/>
            </a:pPr>
            <a:r>
              <a:rPr lang="fr-FR" altLang="fr-FR" sz="1600"/>
              <a:t>François Mitterrand/Helmut Kohl (après 1981). </a:t>
            </a:r>
          </a:p>
          <a:p>
            <a:pPr algn="just"/>
            <a:endParaRPr lang="fr-FR" altLang="fr-FR" sz="1600"/>
          </a:p>
          <a:p>
            <a:pPr algn="just"/>
            <a:r>
              <a:rPr lang="fr-FR" altLang="fr-FR" sz="1600"/>
              <a:t>Ce sont en fait les élargissements successifs de la CEE qui permettent quelques avancées en rendant nécessaire un approfondissement de la construction européenne, particulièrement dans le domaine institutionnel, et toujours en hésitant entre Europe des États et Europe supranationale</a:t>
            </a:r>
          </a:p>
        </p:txBody>
      </p:sp>
      <p:pic>
        <p:nvPicPr>
          <p:cNvPr id="10242" name="Picture 2" descr="H:\Classe de terminale\terminale hist geo  2012\Histoire 2012\thème 4 les echelles de gouvernement\T4 l'Europe\Approfondissement page 3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638800"/>
            <a:ext cx="4953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p:cNvSpPr txBox="1">
            <a:spLocks noChangeArrowheads="1"/>
          </p:cNvSpPr>
          <p:nvPr/>
        </p:nvSpPr>
        <p:spPr bwMode="auto">
          <a:xfrm>
            <a:off x="5672138" y="5842000"/>
            <a:ext cx="26463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fr-FR" altLang="fr-FR" sz="1600">
                <a:solidFill>
                  <a:srgbClr val="FF0000"/>
                </a:solidFill>
              </a:rPr>
              <a:t>Page 335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Scale>
                                      <p:cBhvr>
                                        <p:cTn id="14"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xEl>
                                              <p:pRg st="0" end="0"/>
                                            </p:txEl>
                                          </p:spTgt>
                                        </p:tgtEl>
                                        <p:attrNameLst>
                                          <p:attrName>ppt_x</p:attrName>
                                          <p:attrName>ppt_y</p:attrName>
                                        </p:attrNameLst>
                                      </p:cBhvr>
                                    </p:animMotion>
                                    <p:animEffect transition="in" filter="fade">
                                      <p:cBhvr>
                                        <p:cTn id="16" dur="1000"/>
                                        <p:tgtEl>
                                          <p:spTgt spid="5">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0242"/>
                                        </p:tgtEl>
                                        <p:attrNameLst>
                                          <p:attrName>style.visibility</p:attrName>
                                        </p:attrNameLst>
                                      </p:cBhvr>
                                      <p:to>
                                        <p:strVal val="visible"/>
                                      </p:to>
                                    </p:set>
                                    <p:animEffect transition="in" filter="fade">
                                      <p:cBhvr>
                                        <p:cTn id="37" dur="500"/>
                                        <p:tgtEl>
                                          <p:spTgt spid="1024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4572000" cy="1323439"/>
          </a:xfrm>
          <a:prstGeom prst="rect">
            <a:avLst/>
          </a:prstGeom>
        </p:spPr>
        <p:txBody>
          <a:bodyPr wrap="square">
            <a:spAutoFit/>
          </a:bodyPr>
          <a:lstStyle/>
          <a:p>
            <a:pPr algn="just"/>
            <a:r>
              <a:rPr lang="fr-FR" sz="1600" dirty="0" smtClean="0"/>
              <a:t>– 1974 : création d'un Conseil européen des chefs d'État et de gouvernement (4 réunions par an) chargé de définir les priorités de la construction européenne et de faire entendre la « voix de l'Europe). Il devient l'instance majeure de la CEE</a:t>
            </a:r>
            <a:endParaRPr lang="fr-FR" sz="1600" dirty="0"/>
          </a:p>
        </p:txBody>
      </p:sp>
      <p:sp>
        <p:nvSpPr>
          <p:cNvPr id="3" name="ZoneTexte 2"/>
          <p:cNvSpPr txBox="1"/>
          <p:nvPr/>
        </p:nvSpPr>
        <p:spPr>
          <a:xfrm>
            <a:off x="4572000" y="4876800"/>
            <a:ext cx="1948872" cy="338554"/>
          </a:xfrm>
          <a:prstGeom prst="rect">
            <a:avLst/>
          </a:prstGeom>
          <a:noFill/>
        </p:spPr>
        <p:txBody>
          <a:bodyPr wrap="square" rtlCol="0">
            <a:spAutoFit/>
          </a:bodyPr>
          <a:lstStyle/>
          <a:p>
            <a:r>
              <a:rPr lang="fr-FR" sz="1600" dirty="0" smtClean="0">
                <a:solidFill>
                  <a:srgbClr val="FF0000"/>
                </a:solidFill>
                <a:latin typeface="+mj-lt"/>
                <a:cs typeface="Arial" pitchFamily="34" charset="0"/>
              </a:rPr>
              <a:t>Belin doc.4 page 351</a:t>
            </a:r>
            <a:endParaRPr lang="fr-FR" sz="1600" dirty="0">
              <a:solidFill>
                <a:srgbClr val="FF0000"/>
              </a:solidFill>
              <a:latin typeface="+mj-lt"/>
              <a:cs typeface="Arial"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3048000" cy="4768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262538" y="2657484"/>
            <a:ext cx="1571636" cy="7858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2583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73763" y="5874327"/>
            <a:ext cx="2394527" cy="338554"/>
          </a:xfrm>
          <a:prstGeom prst="rect">
            <a:avLst/>
          </a:prstGeom>
          <a:noFill/>
        </p:spPr>
        <p:txBody>
          <a:bodyPr wrap="square" rtlCol="0">
            <a:spAutoFit/>
          </a:bodyPr>
          <a:lstStyle/>
          <a:p>
            <a:r>
              <a:rPr lang="fr-FR" sz="1600" dirty="0" smtClean="0">
                <a:solidFill>
                  <a:srgbClr val="FF0000"/>
                </a:solidFill>
                <a:latin typeface="+mn-lt"/>
                <a:cs typeface="Arial" pitchFamily="34" charset="0"/>
              </a:rPr>
              <a:t>Doc.3 page 355</a:t>
            </a:r>
            <a:endParaRPr lang="fr-FR" sz="1600" dirty="0">
              <a:solidFill>
                <a:srgbClr val="FF0000"/>
              </a:solidFill>
              <a:latin typeface="+mn-lt"/>
              <a:cs typeface="Arial" pitchFamily="34" charset="0"/>
            </a:endParaRPr>
          </a:p>
        </p:txBody>
      </p:sp>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
            <a:ext cx="3352800" cy="668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3786182" y="428604"/>
            <a:ext cx="5357818" cy="830997"/>
          </a:xfrm>
          <a:prstGeom prst="rect">
            <a:avLst/>
          </a:prstGeom>
          <a:noFill/>
        </p:spPr>
        <p:txBody>
          <a:bodyPr wrap="square" rtlCol="0">
            <a:spAutoFit/>
          </a:bodyPr>
          <a:lstStyle/>
          <a:p>
            <a:pPr algn="just"/>
            <a:r>
              <a:rPr lang="fr-FR" sz="1600" dirty="0" smtClean="0"/>
              <a:t>- 1979 : élection au suffrage universel direct du Parlement européen (mais ses pouvoirs restent limités), dont la première présidente est la française Simone Veil.</a:t>
            </a:r>
            <a:endParaRPr lang="fr-FR" sz="1600" dirty="0"/>
          </a:p>
        </p:txBody>
      </p:sp>
      <p:pic>
        <p:nvPicPr>
          <p:cNvPr id="53250" name="Picture 2" descr="H:\Classe de terminale\terminale hist geo  2012\Histoire 2012\thème 4 les echelles de gouvernement\T4 l'Europe\doc.3 page 3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9999" y="1354426"/>
            <a:ext cx="4924425" cy="250507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934691" y="3657600"/>
            <a:ext cx="4729733" cy="338554"/>
          </a:xfrm>
          <a:prstGeom prst="rect">
            <a:avLst/>
          </a:prstGeom>
          <a:noFill/>
        </p:spPr>
        <p:txBody>
          <a:bodyPr wrap="square" rtlCol="0">
            <a:spAutoFit/>
          </a:bodyPr>
          <a:lstStyle/>
          <a:p>
            <a:r>
              <a:rPr lang="fr-FR" sz="1600" dirty="0" smtClean="0">
                <a:solidFill>
                  <a:srgbClr val="FF0000"/>
                </a:solidFill>
              </a:rPr>
              <a:t>Doc.3 page 348</a:t>
            </a:r>
            <a:endParaRPr lang="fr-FR" sz="1600" dirty="0">
              <a:solidFill>
                <a:srgbClr val="FF0000"/>
              </a:solidFill>
            </a:endParaRPr>
          </a:p>
        </p:txBody>
      </p:sp>
      <p:sp>
        <p:nvSpPr>
          <p:cNvPr id="5" name="Rectangle 4"/>
          <p:cNvSpPr/>
          <p:nvPr/>
        </p:nvSpPr>
        <p:spPr>
          <a:xfrm>
            <a:off x="3851564" y="1579418"/>
            <a:ext cx="3029527" cy="7758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3620648" y="4081586"/>
            <a:ext cx="5357818" cy="584775"/>
          </a:xfrm>
          <a:prstGeom prst="rect">
            <a:avLst/>
          </a:prstGeom>
          <a:noFill/>
        </p:spPr>
        <p:txBody>
          <a:bodyPr wrap="square" rtlCol="0">
            <a:spAutoFit/>
          </a:bodyPr>
          <a:lstStyle/>
          <a:p>
            <a:pPr algn="just"/>
            <a:r>
              <a:rPr lang="fr-FR" sz="1600" dirty="0" smtClean="0"/>
              <a:t>- L’élection a lieu </a:t>
            </a:r>
            <a:r>
              <a:rPr lang="fr-FR" sz="1600" dirty="0" err="1" smtClean="0"/>
              <a:t>ts</a:t>
            </a:r>
            <a:r>
              <a:rPr lang="fr-FR" sz="1600" dirty="0" smtClean="0"/>
              <a:t> les 5 ans. Le taux de participation est d’environ 60%</a:t>
            </a:r>
            <a:endParaRPr lang="fr-FR" sz="1600" dirty="0"/>
          </a:p>
        </p:txBody>
      </p:sp>
    </p:spTree>
    <p:extLst>
      <p:ext uri="{BB962C8B-B14F-4D97-AF65-F5344CB8AC3E}">
        <p14:creationId xmlns:p14="http://schemas.microsoft.com/office/powerpoint/2010/main" val="373860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2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5" grpId="0" animBg="1"/>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286247" y="142852"/>
            <a:ext cx="2151497" cy="338554"/>
          </a:xfrm>
          <a:prstGeom prst="rect">
            <a:avLst/>
          </a:prstGeom>
          <a:noFill/>
        </p:spPr>
        <p:txBody>
          <a:bodyPr wrap="square" rtlCol="0">
            <a:spAutoFit/>
          </a:bodyPr>
          <a:lstStyle/>
          <a:p>
            <a:r>
              <a:rPr lang="fr-FR" sz="1600" dirty="0" smtClean="0">
                <a:solidFill>
                  <a:srgbClr val="FF0000"/>
                </a:solidFill>
                <a:latin typeface="+mj-lt"/>
                <a:cs typeface="Arial" pitchFamily="34" charset="0"/>
              </a:rPr>
              <a:t>Belin page 354</a:t>
            </a:r>
            <a:endParaRPr lang="fr-FR" sz="1600" dirty="0">
              <a:solidFill>
                <a:srgbClr val="FF0000"/>
              </a:solidFill>
              <a:latin typeface="+mj-lt"/>
              <a:cs typeface="Arial" pitchFamily="34" charset="0"/>
            </a:endParaRPr>
          </a:p>
        </p:txBody>
      </p:sp>
      <p:pic>
        <p:nvPicPr>
          <p:cNvPr id="645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4133848" cy="2215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5286380" y="785794"/>
            <a:ext cx="3857620" cy="1569660"/>
          </a:xfrm>
          <a:prstGeom prst="rect">
            <a:avLst/>
          </a:prstGeom>
          <a:noFill/>
        </p:spPr>
        <p:txBody>
          <a:bodyPr wrap="square" rtlCol="0">
            <a:spAutoFit/>
          </a:bodyPr>
          <a:lstStyle/>
          <a:p>
            <a:pPr algn="just"/>
            <a:r>
              <a:rPr lang="fr-FR" sz="1600" dirty="0" smtClean="0"/>
              <a:t>– Dans les années 1980, la construction européenne piétine à cause de la crise économique, de la volonté de Margaret Thatcher de limiter la contribution financière britannique et d'une vague d'euroscepticisme.</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20" y="2571744"/>
            <a:ext cx="4294627" cy="428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4580347" y="5541507"/>
            <a:ext cx="2151497" cy="338554"/>
          </a:xfrm>
          <a:prstGeom prst="rect">
            <a:avLst/>
          </a:prstGeom>
          <a:noFill/>
        </p:spPr>
        <p:txBody>
          <a:bodyPr wrap="square" rtlCol="0">
            <a:spAutoFit/>
          </a:bodyPr>
          <a:lstStyle/>
          <a:p>
            <a:r>
              <a:rPr lang="fr-FR" sz="1600" dirty="0" smtClean="0">
                <a:solidFill>
                  <a:srgbClr val="FF0000"/>
                </a:solidFill>
                <a:latin typeface="+mj-lt"/>
                <a:cs typeface="Arial" pitchFamily="34" charset="0"/>
              </a:rPr>
              <a:t>Belin page 356</a:t>
            </a:r>
            <a:endParaRPr lang="fr-FR" sz="1600" dirty="0">
              <a:solidFill>
                <a:srgbClr val="FF0000"/>
              </a:solidFill>
              <a:latin typeface="+mj-lt"/>
              <a:cs typeface="Arial" pitchFamily="34" charset="0"/>
            </a:endParaRPr>
          </a:p>
        </p:txBody>
      </p:sp>
    </p:spTree>
    <p:extLst>
      <p:ext uri="{BB962C8B-B14F-4D97-AF65-F5344CB8AC3E}">
        <p14:creationId xmlns:p14="http://schemas.microsoft.com/office/powerpoint/2010/main" val="98599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69" y="609600"/>
            <a:ext cx="9042400" cy="3535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285720" y="4357694"/>
            <a:ext cx="8572560" cy="338554"/>
          </a:xfrm>
          <a:prstGeom prst="rect">
            <a:avLst/>
          </a:prstGeom>
          <a:noFill/>
        </p:spPr>
        <p:txBody>
          <a:bodyPr wrap="square" rtlCol="0">
            <a:spAutoFit/>
          </a:bodyPr>
          <a:lstStyle/>
          <a:p>
            <a:pPr algn="just"/>
            <a:r>
              <a:rPr lang="fr-FR" sz="1600" dirty="0" smtClean="0"/>
              <a:t>– L’élargissement à des pays économiquement moins développés posent de nouveaux défis à l’Europe</a:t>
            </a:r>
          </a:p>
        </p:txBody>
      </p:sp>
      <p:sp>
        <p:nvSpPr>
          <p:cNvPr id="6" name="ZoneTexte 5"/>
          <p:cNvSpPr txBox="1"/>
          <p:nvPr/>
        </p:nvSpPr>
        <p:spPr>
          <a:xfrm>
            <a:off x="6992503" y="-8121"/>
            <a:ext cx="2151497" cy="338554"/>
          </a:xfrm>
          <a:prstGeom prst="rect">
            <a:avLst/>
          </a:prstGeom>
          <a:noFill/>
        </p:spPr>
        <p:txBody>
          <a:bodyPr wrap="square" rtlCol="0">
            <a:spAutoFit/>
          </a:bodyPr>
          <a:lstStyle/>
          <a:p>
            <a:r>
              <a:rPr lang="fr-FR" sz="1600" dirty="0" smtClean="0">
                <a:solidFill>
                  <a:srgbClr val="FF0000"/>
                </a:solidFill>
                <a:latin typeface="+mj-lt"/>
                <a:cs typeface="Arial" pitchFamily="34" charset="0"/>
              </a:rPr>
              <a:t>Belin page 355</a:t>
            </a:r>
            <a:endParaRPr lang="fr-FR" sz="1600" dirty="0">
              <a:solidFill>
                <a:srgbClr val="FF0000"/>
              </a:solidFill>
              <a:latin typeface="+mj-lt"/>
              <a:cs typeface="Arial" pitchFamily="34" charset="0"/>
            </a:endParaRPr>
          </a:p>
        </p:txBody>
      </p:sp>
    </p:spTree>
    <p:extLst>
      <p:ext uri="{BB962C8B-B14F-4D97-AF65-F5344CB8AC3E}">
        <p14:creationId xmlns:p14="http://schemas.microsoft.com/office/powerpoint/2010/main" val="121378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
            <a:ext cx="3101572"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3428992" y="464375"/>
            <a:ext cx="5715008" cy="1754326"/>
          </a:xfrm>
          <a:prstGeom prst="rect">
            <a:avLst/>
          </a:prstGeom>
          <a:noFill/>
        </p:spPr>
        <p:txBody>
          <a:bodyPr wrap="square" rtlCol="0">
            <a:spAutoFit/>
          </a:bodyPr>
          <a:lstStyle/>
          <a:p>
            <a:pPr algn="just"/>
            <a:r>
              <a:rPr lang="fr-FR" dirty="0" smtClean="0"/>
              <a:t>En 1985 et 1986, Jacques Delors, président de la Commission, relance la construction européenne avec la publication d’un Livre blanc et l'Acte unique européen : marché unique pour 1993, union économique et monétaire, extension du vote majoritaire, accroissement des compétences de la Commission et du Parlement</a:t>
            </a:r>
            <a:endParaRPr lang="fr-FR" dirty="0"/>
          </a:p>
        </p:txBody>
      </p:sp>
      <p:sp>
        <p:nvSpPr>
          <p:cNvPr id="5" name="Rectangle 4"/>
          <p:cNvSpPr/>
          <p:nvPr/>
        </p:nvSpPr>
        <p:spPr>
          <a:xfrm>
            <a:off x="357158" y="812800"/>
            <a:ext cx="2857520" cy="24018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8992" y="2438400"/>
            <a:ext cx="48768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3428992" y="68079"/>
            <a:ext cx="2151497" cy="338554"/>
          </a:xfrm>
          <a:prstGeom prst="rect">
            <a:avLst/>
          </a:prstGeom>
          <a:noFill/>
        </p:spPr>
        <p:txBody>
          <a:bodyPr wrap="square" rtlCol="0">
            <a:spAutoFit/>
          </a:bodyPr>
          <a:lstStyle/>
          <a:p>
            <a:r>
              <a:rPr lang="fr-FR" sz="1600" dirty="0" smtClean="0">
                <a:solidFill>
                  <a:srgbClr val="FF0000"/>
                </a:solidFill>
                <a:latin typeface="+mj-lt"/>
                <a:cs typeface="Arial" pitchFamily="34" charset="0"/>
              </a:rPr>
              <a:t>Belin page 356</a:t>
            </a:r>
            <a:endParaRPr lang="fr-FR" sz="1600" dirty="0">
              <a:solidFill>
                <a:srgbClr val="FF0000"/>
              </a:solidFill>
              <a:latin typeface="+mj-lt"/>
              <a:cs typeface="Arial" pitchFamily="34" charset="0"/>
            </a:endParaRPr>
          </a:p>
        </p:txBody>
      </p:sp>
      <p:sp>
        <p:nvSpPr>
          <p:cNvPr id="8" name="ZoneTexte 7"/>
          <p:cNvSpPr txBox="1"/>
          <p:nvPr/>
        </p:nvSpPr>
        <p:spPr>
          <a:xfrm>
            <a:off x="7230043" y="2111017"/>
            <a:ext cx="2151497" cy="338554"/>
          </a:xfrm>
          <a:prstGeom prst="rect">
            <a:avLst/>
          </a:prstGeom>
          <a:noFill/>
        </p:spPr>
        <p:txBody>
          <a:bodyPr wrap="square" rtlCol="0">
            <a:spAutoFit/>
          </a:bodyPr>
          <a:lstStyle/>
          <a:p>
            <a:r>
              <a:rPr lang="fr-FR" sz="1600" dirty="0" smtClean="0">
                <a:solidFill>
                  <a:srgbClr val="FF0000"/>
                </a:solidFill>
                <a:latin typeface="+mj-lt"/>
                <a:cs typeface="Arial" pitchFamily="34" charset="0"/>
              </a:rPr>
              <a:t> page 354</a:t>
            </a:r>
            <a:endParaRPr lang="fr-FR" sz="1600" dirty="0">
              <a:solidFill>
                <a:srgbClr val="FF0000"/>
              </a:solidFill>
              <a:latin typeface="+mj-lt"/>
              <a:cs typeface="Arial" pitchFamily="34"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8517" y="3441845"/>
            <a:ext cx="4867275"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143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2400" y="76200"/>
            <a:ext cx="8915400" cy="1292662"/>
          </a:xfrm>
          <a:prstGeom prst="rect">
            <a:avLst/>
          </a:prstGeom>
          <a:noFill/>
        </p:spPr>
        <p:txBody>
          <a:bodyPr wrap="square" rtlCol="0">
            <a:spAutoFit/>
          </a:bodyPr>
          <a:lstStyle/>
          <a:p>
            <a:r>
              <a:rPr lang="fr-FR" sz="2000" b="1" dirty="0">
                <a:solidFill>
                  <a:srgbClr val="C00000"/>
                </a:solidFill>
              </a:rPr>
              <a:t>II. LA CEE : UN PROJET ÉCONOMIQUE FORT, UN PROJET POLITIQUE EN </a:t>
            </a:r>
            <a:r>
              <a:rPr lang="fr-FR" sz="2000" b="1" dirty="0" smtClean="0">
                <a:solidFill>
                  <a:srgbClr val="C00000"/>
                </a:solidFill>
              </a:rPr>
              <a:t>CONSTRUCTION (1957-1989)</a:t>
            </a:r>
          </a:p>
          <a:p>
            <a:endParaRPr lang="fr-FR" sz="2000" dirty="0">
              <a:solidFill>
                <a:srgbClr val="C00000"/>
              </a:solidFill>
            </a:endParaRPr>
          </a:p>
          <a:p>
            <a:r>
              <a:rPr lang="fr-FR" b="1" dirty="0">
                <a:solidFill>
                  <a:srgbClr val="FFC000"/>
                </a:solidFill>
              </a:rPr>
              <a:t>B</a:t>
            </a:r>
            <a:r>
              <a:rPr lang="fr-FR" b="1" dirty="0" smtClean="0">
                <a:solidFill>
                  <a:srgbClr val="FFC000"/>
                </a:solidFill>
              </a:rPr>
              <a:t>/ Qu'est-ce </a:t>
            </a:r>
            <a:r>
              <a:rPr lang="fr-FR" b="1" dirty="0">
                <a:solidFill>
                  <a:srgbClr val="FFC000"/>
                </a:solidFill>
              </a:rPr>
              <a:t>que la CEE ? Un </a:t>
            </a:r>
            <a:r>
              <a:rPr lang="fr-FR" b="1" dirty="0" smtClean="0">
                <a:solidFill>
                  <a:srgbClr val="FFC000"/>
                </a:solidFill>
              </a:rPr>
              <a:t>projet politique en construction </a:t>
            </a:r>
            <a:endParaRPr lang="fr-FR" b="1" dirty="0">
              <a:solidFill>
                <a:srgbClr val="FFC000"/>
              </a:solidFill>
            </a:endParaRPr>
          </a:p>
        </p:txBody>
      </p:sp>
      <p:sp>
        <p:nvSpPr>
          <p:cNvPr id="3" name="ZoneTexte 2"/>
          <p:cNvSpPr txBox="1"/>
          <p:nvPr/>
        </p:nvSpPr>
        <p:spPr>
          <a:xfrm>
            <a:off x="533400" y="1524000"/>
            <a:ext cx="7278960" cy="646331"/>
          </a:xfrm>
          <a:prstGeom prst="rect">
            <a:avLst/>
          </a:prstGeom>
          <a:noFill/>
        </p:spPr>
        <p:txBody>
          <a:bodyPr wrap="square" rtlCol="0">
            <a:spAutoFit/>
          </a:bodyPr>
          <a:lstStyle/>
          <a:p>
            <a:r>
              <a:rPr lang="fr-FR" b="1" dirty="0" smtClean="0">
                <a:solidFill>
                  <a:srgbClr val="7030A0"/>
                </a:solidFill>
              </a:rPr>
              <a:t>1.     De Gaulle et la construction d’une Europe politique (1958-1969)</a:t>
            </a:r>
            <a:endParaRPr lang="fr-FR" b="1" dirty="0">
              <a:solidFill>
                <a:srgbClr val="7030A0"/>
              </a:solidFill>
            </a:endParaRPr>
          </a:p>
          <a:p>
            <a:endParaRPr lang="fr-FR" dirty="0"/>
          </a:p>
        </p:txBody>
      </p:sp>
      <p:sp>
        <p:nvSpPr>
          <p:cNvPr id="4" name="ZoneTexte 3"/>
          <p:cNvSpPr txBox="1"/>
          <p:nvPr/>
        </p:nvSpPr>
        <p:spPr>
          <a:xfrm>
            <a:off x="571472" y="1928802"/>
            <a:ext cx="7278960" cy="646331"/>
          </a:xfrm>
          <a:prstGeom prst="rect">
            <a:avLst/>
          </a:prstGeom>
          <a:noFill/>
        </p:spPr>
        <p:txBody>
          <a:bodyPr wrap="square" rtlCol="0">
            <a:spAutoFit/>
          </a:bodyPr>
          <a:lstStyle/>
          <a:p>
            <a:pPr marL="342900" indent="-342900">
              <a:buFont typeface="+mj-lt"/>
              <a:buAutoNum type="arabicPeriod" startAt="2"/>
            </a:pPr>
            <a:r>
              <a:rPr lang="fr-FR" b="1" dirty="0" smtClean="0">
                <a:solidFill>
                  <a:srgbClr val="7030A0"/>
                </a:solidFill>
              </a:rPr>
              <a:t> Les timides avancées de l'Europe politique (1969-1989)</a:t>
            </a:r>
            <a:endParaRPr lang="fr-FR" b="1" dirty="0">
              <a:solidFill>
                <a:srgbClr val="7030A0"/>
              </a:solidFill>
            </a:endParaRPr>
          </a:p>
          <a:p>
            <a:endParaRPr lang="fr-FR" dirty="0"/>
          </a:p>
        </p:txBody>
      </p:sp>
      <p:sp>
        <p:nvSpPr>
          <p:cNvPr id="5" name="ZoneTexte 4"/>
          <p:cNvSpPr txBox="1"/>
          <p:nvPr/>
        </p:nvSpPr>
        <p:spPr>
          <a:xfrm>
            <a:off x="571472" y="2357430"/>
            <a:ext cx="7278960" cy="369332"/>
          </a:xfrm>
          <a:prstGeom prst="rect">
            <a:avLst/>
          </a:prstGeom>
          <a:noFill/>
        </p:spPr>
        <p:txBody>
          <a:bodyPr wrap="square" rtlCol="0">
            <a:spAutoFit/>
          </a:bodyPr>
          <a:lstStyle/>
          <a:p>
            <a:pPr marL="342900" indent="-342900">
              <a:buFont typeface="+mj-lt"/>
              <a:buAutoNum type="arabicPeriod" startAt="3"/>
            </a:pPr>
            <a:r>
              <a:rPr lang="fr-FR" b="1" dirty="0" smtClean="0">
                <a:solidFill>
                  <a:srgbClr val="7030A0"/>
                </a:solidFill>
              </a:rPr>
              <a:t> Les limites de la CEE</a:t>
            </a:r>
            <a:endParaRPr lang="fr-FR" dirty="0"/>
          </a:p>
        </p:txBody>
      </p:sp>
      <p:sp>
        <p:nvSpPr>
          <p:cNvPr id="8" name="ZoneTexte 7"/>
          <p:cNvSpPr txBox="1"/>
          <p:nvPr/>
        </p:nvSpPr>
        <p:spPr>
          <a:xfrm>
            <a:off x="642910" y="2857496"/>
            <a:ext cx="8358246" cy="3046988"/>
          </a:xfrm>
          <a:prstGeom prst="rect">
            <a:avLst/>
          </a:prstGeom>
          <a:noFill/>
        </p:spPr>
        <p:txBody>
          <a:bodyPr wrap="square" rtlCol="0">
            <a:spAutoFit/>
          </a:bodyPr>
          <a:lstStyle/>
          <a:p>
            <a:pPr>
              <a:buFont typeface="Wingdings" pitchFamily="2" charset="2"/>
              <a:buChar char="§"/>
            </a:pPr>
            <a:r>
              <a:rPr lang="fr-FR" sz="1600" dirty="0" smtClean="0"/>
              <a:t> </a:t>
            </a:r>
            <a:r>
              <a:rPr lang="fr-FR" sz="1600" b="1" dirty="0" smtClean="0"/>
              <a:t>tensions économiques et financières </a:t>
            </a:r>
            <a:r>
              <a:rPr lang="fr-FR" sz="1600" dirty="0" smtClean="0"/>
              <a:t>: poids de la PAC (Royaume-Uni très critique), concurrence agricole (vin : France/Italie, fruits et légumes : France, Italie, Espagne, Portugal, Grèce).</a:t>
            </a:r>
          </a:p>
          <a:p>
            <a:pPr>
              <a:buFont typeface="Wingdings" pitchFamily="2" charset="2"/>
              <a:buChar char="§"/>
            </a:pPr>
            <a:endParaRPr lang="fr-FR" sz="1600" dirty="0" smtClean="0"/>
          </a:p>
          <a:p>
            <a:pPr algn="just">
              <a:buFont typeface="Wingdings" pitchFamily="2" charset="2"/>
              <a:buChar char="§"/>
            </a:pPr>
            <a:r>
              <a:rPr lang="fr-FR" sz="1600" dirty="0" smtClean="0"/>
              <a:t> </a:t>
            </a:r>
            <a:r>
              <a:rPr lang="fr-FR" sz="1600" b="1" dirty="0" smtClean="0"/>
              <a:t>débats permanents sur la nature de l’Europe</a:t>
            </a:r>
            <a:r>
              <a:rPr lang="fr-FR" sz="1600" dirty="0" smtClean="0"/>
              <a:t> : les États membres ne sont pas disposés à accepter des mesures qui feraient de la CEE une organisation supranationale. Avec la crise économique après 1973 apparaissent des politiques économiques divergentes : privatisations dans le Royaume-Uni de Thatcher à partir de 1979 et nationalisations dans la France de Mitterrand à partir de 1981. </a:t>
            </a:r>
          </a:p>
          <a:p>
            <a:pPr algn="just">
              <a:buFont typeface="Wingdings" pitchFamily="2" charset="2"/>
              <a:buChar char="§"/>
            </a:pPr>
            <a:endParaRPr lang="fr-FR" sz="1600" dirty="0" smtClean="0"/>
          </a:p>
          <a:p>
            <a:pPr algn="just">
              <a:buFont typeface="Wingdings" pitchFamily="2" charset="2"/>
              <a:buChar char="§"/>
            </a:pPr>
            <a:r>
              <a:rPr lang="fr-FR" sz="1600" b="1" dirty="0" smtClean="0"/>
              <a:t> des rapports de force </a:t>
            </a:r>
            <a:r>
              <a:rPr lang="fr-FR" sz="1600" dirty="0" smtClean="0"/>
              <a:t>: la France domine la CEE sous de Gaulle (il obtient en 1966 l’unanimité pour les décisions importantes du Conseil). La RFA prend le relais dans les années 1970 (grand poids éco), ce que vont renforcer la chute du Mur de Berlin et la réunification en 1989-90.</a:t>
            </a:r>
            <a:endParaRPr lang="fr-FR" sz="1600" dirty="0"/>
          </a:p>
        </p:txBody>
      </p:sp>
    </p:spTree>
    <p:extLst>
      <p:ext uri="{BB962C8B-B14F-4D97-AF65-F5344CB8AC3E}">
        <p14:creationId xmlns:p14="http://schemas.microsoft.com/office/powerpoint/2010/main" val="112446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915400" cy="954107"/>
          </a:xfrm>
          <a:prstGeom prst="rect">
            <a:avLst/>
          </a:prstGeom>
          <a:noFill/>
        </p:spPr>
        <p:txBody>
          <a:bodyPr wrap="square" rtlCol="0">
            <a:spAutoFit/>
          </a:bodyPr>
          <a:lstStyle/>
          <a:p>
            <a:r>
              <a:rPr lang="fr-FR" sz="2000" b="1" dirty="0" smtClean="0">
                <a:solidFill>
                  <a:srgbClr val="C00000"/>
                </a:solidFill>
              </a:rPr>
              <a:t>III. LE PROJET POLITIQUE EUROPEEN FORT DEPUIS 1989</a:t>
            </a:r>
          </a:p>
          <a:p>
            <a:endParaRPr lang="fr-FR" b="1" dirty="0" smtClean="0">
              <a:solidFill>
                <a:srgbClr val="FFC000"/>
              </a:solidFill>
            </a:endParaRPr>
          </a:p>
          <a:p>
            <a:r>
              <a:rPr lang="fr-FR" b="1" dirty="0" smtClean="0">
                <a:solidFill>
                  <a:srgbClr val="FFC000"/>
                </a:solidFill>
              </a:rPr>
              <a:t>A/ Les répercussions de l’effondrement du bloc communiste en Europe</a:t>
            </a:r>
            <a:endParaRPr lang="fr-FR" b="1" dirty="0">
              <a:solidFill>
                <a:srgbClr val="FFC000"/>
              </a:solidFill>
            </a:endParaRPr>
          </a:p>
        </p:txBody>
      </p:sp>
      <p:sp>
        <p:nvSpPr>
          <p:cNvPr id="3" name="ZoneTexte 2"/>
          <p:cNvSpPr txBox="1"/>
          <p:nvPr/>
        </p:nvSpPr>
        <p:spPr>
          <a:xfrm>
            <a:off x="428596" y="885594"/>
            <a:ext cx="7278960" cy="646331"/>
          </a:xfrm>
          <a:prstGeom prst="rect">
            <a:avLst/>
          </a:prstGeom>
          <a:noFill/>
        </p:spPr>
        <p:txBody>
          <a:bodyPr wrap="square" rtlCol="0">
            <a:spAutoFit/>
          </a:bodyPr>
          <a:lstStyle/>
          <a:p>
            <a:r>
              <a:rPr lang="fr-FR" b="1" dirty="0" smtClean="0">
                <a:solidFill>
                  <a:srgbClr val="7030A0"/>
                </a:solidFill>
              </a:rPr>
              <a:t>1. L’Europe occidentale et la fin de la Guerre froide </a:t>
            </a:r>
            <a:endParaRPr lang="fr-FR" b="1" dirty="0">
              <a:solidFill>
                <a:srgbClr val="7030A0"/>
              </a:solidFill>
            </a:endParaRPr>
          </a:p>
          <a:p>
            <a:endParaRPr lang="fr-FR" dirty="0"/>
          </a:p>
        </p:txBody>
      </p:sp>
      <p:sp>
        <p:nvSpPr>
          <p:cNvPr id="4" name="ZoneTexte 3"/>
          <p:cNvSpPr txBox="1"/>
          <p:nvPr/>
        </p:nvSpPr>
        <p:spPr>
          <a:xfrm>
            <a:off x="428596" y="1250564"/>
            <a:ext cx="8572560" cy="892552"/>
          </a:xfrm>
          <a:prstGeom prst="rect">
            <a:avLst/>
          </a:prstGeom>
          <a:noFill/>
        </p:spPr>
        <p:txBody>
          <a:bodyPr wrap="square" rtlCol="0">
            <a:spAutoFit/>
          </a:bodyPr>
          <a:lstStyle/>
          <a:p>
            <a:pPr>
              <a:buFont typeface="Wingdings" pitchFamily="2" charset="2"/>
              <a:buChar char="§"/>
            </a:pPr>
            <a:r>
              <a:rPr lang="fr-FR" dirty="0" smtClean="0"/>
              <a:t> </a:t>
            </a:r>
            <a:r>
              <a:rPr lang="fr-FR" sz="1600" b="1" dirty="0" smtClean="0"/>
              <a:t>En 1989-1991 le mur de Berlin s'effondre, l'Allemagne se réunifie, l'URSS s'effondre </a:t>
            </a:r>
          </a:p>
          <a:p>
            <a:endParaRPr lang="fr-FR" sz="1600" b="1" dirty="0" smtClean="0"/>
          </a:p>
          <a:p>
            <a:r>
              <a:rPr lang="fr-FR" dirty="0" smtClean="0"/>
              <a:t>.</a:t>
            </a:r>
            <a:endParaRPr lang="fr-FR"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6" y="1696840"/>
            <a:ext cx="5958374" cy="4463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6763903" y="1681623"/>
            <a:ext cx="2151497" cy="338554"/>
          </a:xfrm>
          <a:prstGeom prst="rect">
            <a:avLst/>
          </a:prstGeom>
          <a:noFill/>
        </p:spPr>
        <p:txBody>
          <a:bodyPr wrap="square" rtlCol="0">
            <a:spAutoFit/>
          </a:bodyPr>
          <a:lstStyle/>
          <a:p>
            <a:r>
              <a:rPr lang="fr-FR" sz="1600" dirty="0">
                <a:solidFill>
                  <a:srgbClr val="FF0000"/>
                </a:solidFill>
                <a:latin typeface="+mj-lt"/>
                <a:cs typeface="Arial" pitchFamily="34" charset="0"/>
              </a:rPr>
              <a:t>P</a:t>
            </a:r>
            <a:r>
              <a:rPr lang="fr-FR" sz="1600" dirty="0" smtClean="0">
                <a:solidFill>
                  <a:srgbClr val="FF0000"/>
                </a:solidFill>
                <a:latin typeface="+mj-lt"/>
                <a:cs typeface="Arial" pitchFamily="34" charset="0"/>
              </a:rPr>
              <a:t>age 335</a:t>
            </a:r>
            <a:endParaRPr lang="fr-FR" sz="1600" dirty="0">
              <a:solidFill>
                <a:srgbClr val="FF0000"/>
              </a:solidFill>
              <a:latin typeface="+mj-lt"/>
              <a:cs typeface="Arial" pitchFamily="34" charset="0"/>
            </a:endParaRPr>
          </a:p>
        </p:txBody>
      </p:sp>
      <p:sp>
        <p:nvSpPr>
          <p:cNvPr id="5" name="ZoneTexte 4"/>
          <p:cNvSpPr txBox="1"/>
          <p:nvPr/>
        </p:nvSpPr>
        <p:spPr>
          <a:xfrm>
            <a:off x="6142182" y="2143116"/>
            <a:ext cx="3001818" cy="2308324"/>
          </a:xfrm>
          <a:prstGeom prst="rect">
            <a:avLst/>
          </a:prstGeom>
          <a:noFill/>
        </p:spPr>
        <p:txBody>
          <a:bodyPr wrap="square" rtlCol="0">
            <a:spAutoFit/>
          </a:bodyPr>
          <a:lstStyle/>
          <a:p>
            <a:pPr algn="just"/>
            <a:r>
              <a:rPr lang="fr-FR" sz="1600" dirty="0" smtClean="0"/>
              <a:t>- Le </a:t>
            </a:r>
            <a:r>
              <a:rPr lang="fr-FR" sz="1600" dirty="0"/>
              <a:t>Conseil de </a:t>
            </a:r>
            <a:r>
              <a:rPr lang="fr-FR" sz="1600" dirty="0" smtClean="0"/>
              <a:t>l’Europe encourage la démocratisation </a:t>
            </a:r>
            <a:r>
              <a:rPr lang="fr-FR" sz="1600" dirty="0"/>
              <a:t>à l’Est en accueillant la Hongrie en novembre 1990, la plupart des autres pays de l’Est par la suite</a:t>
            </a:r>
            <a:r>
              <a:rPr lang="fr-FR" sz="1600" dirty="0" smtClean="0"/>
              <a:t>. </a:t>
            </a:r>
            <a:r>
              <a:rPr lang="fr-FR" sz="1600" dirty="0"/>
              <a:t>). Les ex-pays de l’Est négocient pour intégrer l’OTAN, adoptent l’économie de marché, avec l’aide des pays occidentaux.</a:t>
            </a:r>
            <a:r>
              <a:rPr lang="fr-FR" sz="1600" dirty="0" smtClean="0"/>
              <a:t> </a:t>
            </a:r>
            <a:endParaRPr lang="fr-FR" sz="1600" dirty="0"/>
          </a:p>
        </p:txBody>
      </p:sp>
      <p:sp>
        <p:nvSpPr>
          <p:cNvPr id="9" name="Rectangle 8"/>
          <p:cNvSpPr/>
          <p:nvPr/>
        </p:nvSpPr>
        <p:spPr>
          <a:xfrm>
            <a:off x="4553527" y="3377488"/>
            <a:ext cx="1376218" cy="3170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4544290" y="2246032"/>
            <a:ext cx="1524920" cy="3170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0537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ox(in)">
                                      <p:cBhvr>
                                        <p:cTn id="29" dur="500"/>
                                        <p:tgtEl>
                                          <p:spTgt spid="9"/>
                                        </p:tgtEl>
                                      </p:cBhvr>
                                    </p:animEffect>
                                  </p:childTnLst>
                                </p:cTn>
                              </p:par>
                              <p:par>
                                <p:cTn id="30" presetID="1" presetClass="entr" presetSubtype="0" fill="hold" nodeType="withEffect">
                                  <p:stCondLst>
                                    <p:cond delay="0"/>
                                  </p:stCondLst>
                                  <p:childTnLst>
                                    <p:set>
                                      <p:cBhvr>
                                        <p:cTn id="31" dur="1" fill="hold">
                                          <p:stCondLst>
                                            <p:cond delay="0"/>
                                          </p:stCondLst>
                                        </p:cTn>
                                        <p:tgtEl>
                                          <p:spTgt spid="3075"/>
                                        </p:tgtEl>
                                        <p:attrNameLst>
                                          <p:attrName>style.visibility</p:attrName>
                                        </p:attrNameLst>
                                      </p:cBhvr>
                                      <p:to>
                                        <p:strVal val="visible"/>
                                      </p:to>
                                    </p:set>
                                  </p:childTnLst>
                                </p:cTn>
                              </p:par>
                              <p:par>
                                <p:cTn id="32" presetID="4" presetClass="entr" presetSubtype="16"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ox(in)">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5" grpId="0"/>
      <p:bldP spid="9" grpId="0" animBg="1"/>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785"/>
            <a:ext cx="4972050"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4768265" y="86785"/>
            <a:ext cx="2151497" cy="338554"/>
          </a:xfrm>
          <a:prstGeom prst="rect">
            <a:avLst/>
          </a:prstGeom>
          <a:noFill/>
        </p:spPr>
        <p:txBody>
          <a:bodyPr wrap="square" rtlCol="0">
            <a:spAutoFit/>
          </a:bodyPr>
          <a:lstStyle/>
          <a:p>
            <a:r>
              <a:rPr lang="fr-FR" sz="1600" dirty="0" smtClean="0">
                <a:solidFill>
                  <a:srgbClr val="FF0000"/>
                </a:solidFill>
                <a:latin typeface="+mj-lt"/>
                <a:cs typeface="Arial" pitchFamily="34" charset="0"/>
              </a:rPr>
              <a:t>page 350</a:t>
            </a:r>
            <a:endParaRPr lang="fr-FR" sz="1600" dirty="0">
              <a:solidFill>
                <a:srgbClr val="FF0000"/>
              </a:solidFill>
              <a:latin typeface="+mj-lt"/>
              <a:cs typeface="Arial" pitchFamily="34" charset="0"/>
            </a:endParaRPr>
          </a:p>
        </p:txBody>
      </p:sp>
      <p:sp>
        <p:nvSpPr>
          <p:cNvPr id="6" name="Rectangle 5"/>
          <p:cNvSpPr/>
          <p:nvPr/>
        </p:nvSpPr>
        <p:spPr>
          <a:xfrm>
            <a:off x="246321" y="416103"/>
            <a:ext cx="4521943" cy="5906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321" y="2530764"/>
            <a:ext cx="3764667" cy="4196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ZoneTexte 7"/>
          <p:cNvSpPr txBox="1"/>
          <p:nvPr/>
        </p:nvSpPr>
        <p:spPr>
          <a:xfrm>
            <a:off x="3600153" y="2454453"/>
            <a:ext cx="2151497" cy="338554"/>
          </a:xfrm>
          <a:prstGeom prst="rect">
            <a:avLst/>
          </a:prstGeom>
          <a:noFill/>
        </p:spPr>
        <p:txBody>
          <a:bodyPr wrap="square" rtlCol="0">
            <a:spAutoFit/>
          </a:bodyPr>
          <a:lstStyle/>
          <a:p>
            <a:r>
              <a:rPr lang="fr-FR" sz="1600" dirty="0" smtClean="0">
                <a:solidFill>
                  <a:srgbClr val="FF0000"/>
                </a:solidFill>
                <a:latin typeface="+mj-lt"/>
                <a:cs typeface="Arial" pitchFamily="34" charset="0"/>
              </a:rPr>
              <a:t>Doc.1 page 350</a:t>
            </a:r>
            <a:endParaRPr lang="fr-FR" sz="1600" dirty="0">
              <a:solidFill>
                <a:srgbClr val="FF0000"/>
              </a:solidFill>
              <a:latin typeface="+mj-lt"/>
              <a:cs typeface="Arial" pitchFamily="34" charset="0"/>
            </a:endParaRPr>
          </a:p>
        </p:txBody>
      </p:sp>
      <p:sp>
        <p:nvSpPr>
          <p:cNvPr id="2" name="ZoneTexte 1"/>
          <p:cNvSpPr txBox="1"/>
          <p:nvPr/>
        </p:nvSpPr>
        <p:spPr>
          <a:xfrm>
            <a:off x="4972050" y="425339"/>
            <a:ext cx="4171950" cy="1754326"/>
          </a:xfrm>
          <a:prstGeom prst="rect">
            <a:avLst/>
          </a:prstGeom>
          <a:noFill/>
        </p:spPr>
        <p:txBody>
          <a:bodyPr wrap="square" rtlCol="0">
            <a:spAutoFit/>
          </a:bodyPr>
          <a:lstStyle/>
          <a:p>
            <a:pPr marL="285750" indent="-285750" algn="just">
              <a:buFont typeface="Wingdings" panose="05000000000000000000" pitchFamily="2" charset="2"/>
              <a:buChar char="§"/>
            </a:pPr>
            <a:r>
              <a:rPr lang="fr-FR" dirty="0"/>
              <a:t>En 1992 le traité de Maastricht crée l’Union européenne (application en 1993) en étendant les compétences de la Communauté à la politique étrangère (PESC : Politique étrangère et de sécurité commune</a:t>
            </a:r>
            <a:r>
              <a:rPr lang="fr-FR" dirty="0" smtClean="0"/>
              <a:t>)</a:t>
            </a:r>
            <a:endParaRPr lang="fr-FR" dirty="0"/>
          </a:p>
        </p:txBody>
      </p:sp>
    </p:spTree>
    <p:extLst>
      <p:ext uri="{BB962C8B-B14F-4D97-AF65-F5344CB8AC3E}">
        <p14:creationId xmlns:p14="http://schemas.microsoft.com/office/powerpoint/2010/main" val="98846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144463"/>
            <a:ext cx="346075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2789382" y="144463"/>
            <a:ext cx="1856509" cy="584775"/>
          </a:xfrm>
          <a:prstGeom prst="rect">
            <a:avLst/>
          </a:prstGeom>
          <a:solidFill>
            <a:schemeClr val="bg1"/>
          </a:solidFill>
        </p:spPr>
        <p:txBody>
          <a:bodyPr wrap="square" rtlCol="0">
            <a:spAutoFit/>
          </a:bodyPr>
          <a:lstStyle/>
          <a:p>
            <a:r>
              <a:rPr lang="fr-FR" sz="1600" dirty="0" smtClean="0">
                <a:solidFill>
                  <a:srgbClr val="FF0000"/>
                </a:solidFill>
              </a:rPr>
              <a:t>Doc.2 page 350</a:t>
            </a:r>
          </a:p>
          <a:p>
            <a:endParaRPr lang="fr-FR" sz="1600" dirty="0">
              <a:solidFill>
                <a:srgbClr val="FF0000"/>
              </a:solidFill>
            </a:endParaRPr>
          </a:p>
        </p:txBody>
      </p:sp>
      <p:sp>
        <p:nvSpPr>
          <p:cNvPr id="4" name="ZoneTexte 3"/>
          <p:cNvSpPr txBox="1"/>
          <p:nvPr/>
        </p:nvSpPr>
        <p:spPr>
          <a:xfrm>
            <a:off x="2854037" y="877455"/>
            <a:ext cx="6289963" cy="1754326"/>
          </a:xfrm>
          <a:prstGeom prst="rect">
            <a:avLst/>
          </a:prstGeom>
          <a:noFill/>
        </p:spPr>
        <p:txBody>
          <a:bodyPr wrap="square" rtlCol="0">
            <a:spAutoFit/>
          </a:bodyPr>
          <a:lstStyle/>
          <a:p>
            <a:pPr marL="285750" indent="-285750" algn="just">
              <a:buFont typeface="Wingdings" panose="05000000000000000000" pitchFamily="2" charset="2"/>
              <a:buChar char="§"/>
            </a:pPr>
            <a:r>
              <a:rPr lang="fr-FR" dirty="0"/>
              <a:t>Cela s'accompagne d'un réveil des nationalismes à l'Est et du retour de la guerre en Europe, dans l'ex-Yougoslavie dans les années 1990. Les Européens et l’ONU sont impuissants </a:t>
            </a:r>
            <a:r>
              <a:rPr lang="fr-FR" dirty="0" smtClean="0"/>
              <a:t>.             L</a:t>
            </a:r>
            <a:r>
              <a:rPr lang="fr-FR" dirty="0"/>
              <a:t>’ intervention de l’OTAN (États-Unis) en 1995 puis en </a:t>
            </a:r>
            <a:r>
              <a:rPr lang="fr-FR" dirty="0" smtClean="0"/>
              <a:t>1999 au    </a:t>
            </a:r>
          </a:p>
          <a:p>
            <a:pPr algn="just"/>
            <a:r>
              <a:rPr lang="fr-FR" dirty="0"/>
              <a:t> </a:t>
            </a:r>
            <a:r>
              <a:rPr lang="fr-FR" dirty="0" smtClean="0"/>
              <a:t>     Kosovo  </a:t>
            </a:r>
            <a:r>
              <a:rPr lang="fr-FR" dirty="0"/>
              <a:t>traduit la faiblesse politique de l'Europe. </a:t>
            </a:r>
          </a:p>
          <a:p>
            <a:endParaRPr lang="fr-FR" dirty="0"/>
          </a:p>
        </p:txBody>
      </p:sp>
    </p:spTree>
    <p:extLst>
      <p:ext uri="{BB962C8B-B14F-4D97-AF65-F5344CB8AC3E}">
        <p14:creationId xmlns:p14="http://schemas.microsoft.com/office/powerpoint/2010/main" val="6083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364" y="0"/>
            <a:ext cx="9051636" cy="369332"/>
          </a:xfrm>
          <a:prstGeom prst="rect">
            <a:avLst/>
          </a:prstGeom>
          <a:noFill/>
        </p:spPr>
        <p:txBody>
          <a:bodyPr wrap="square" rtlCol="0">
            <a:spAutoFit/>
          </a:bodyPr>
          <a:lstStyle/>
          <a:p>
            <a:pPr marL="285750" indent="-285750">
              <a:buFont typeface="Wingdings" panose="05000000000000000000" pitchFamily="2" charset="2"/>
              <a:buChar char="§"/>
            </a:pPr>
            <a:r>
              <a:rPr lang="fr-FR" dirty="0"/>
              <a:t>L'Europe passe ainsi progressivement de 12 à 27 membres.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369332"/>
            <a:ext cx="813435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6228194" y="339036"/>
            <a:ext cx="2151497" cy="338554"/>
          </a:xfrm>
          <a:prstGeom prst="rect">
            <a:avLst/>
          </a:prstGeom>
          <a:noFill/>
        </p:spPr>
        <p:txBody>
          <a:bodyPr wrap="square" rtlCol="0">
            <a:spAutoFit/>
          </a:bodyPr>
          <a:lstStyle/>
          <a:p>
            <a:r>
              <a:rPr lang="fr-FR" sz="1600" dirty="0">
                <a:solidFill>
                  <a:srgbClr val="FF0000"/>
                </a:solidFill>
                <a:latin typeface="+mj-lt"/>
                <a:cs typeface="Arial" pitchFamily="34" charset="0"/>
              </a:rPr>
              <a:t>P</a:t>
            </a:r>
            <a:r>
              <a:rPr lang="fr-FR" sz="1600" dirty="0" smtClean="0">
                <a:solidFill>
                  <a:srgbClr val="FF0000"/>
                </a:solidFill>
                <a:latin typeface="+mj-lt"/>
                <a:cs typeface="Arial" pitchFamily="34" charset="0"/>
              </a:rPr>
              <a:t>age 335</a:t>
            </a:r>
            <a:endParaRPr lang="fr-FR" sz="1600" dirty="0">
              <a:solidFill>
                <a:srgbClr val="FF0000"/>
              </a:solidFill>
              <a:latin typeface="+mj-lt"/>
              <a:cs typeface="Arial" pitchFamily="34" charset="0"/>
            </a:endParaRPr>
          </a:p>
        </p:txBody>
      </p:sp>
      <p:sp>
        <p:nvSpPr>
          <p:cNvPr id="3" name="ZoneTexte 2"/>
          <p:cNvSpPr txBox="1"/>
          <p:nvPr/>
        </p:nvSpPr>
        <p:spPr>
          <a:xfrm>
            <a:off x="144463" y="6059055"/>
            <a:ext cx="8722446" cy="369332"/>
          </a:xfrm>
          <a:prstGeom prst="rect">
            <a:avLst/>
          </a:prstGeom>
          <a:noFill/>
        </p:spPr>
        <p:txBody>
          <a:bodyPr wrap="square" rtlCol="0">
            <a:spAutoFit/>
          </a:bodyPr>
          <a:lstStyle/>
          <a:p>
            <a:r>
              <a:rPr lang="fr-FR" dirty="0" smtClean="0"/>
              <a:t>- </a:t>
            </a:r>
            <a:r>
              <a:rPr lang="fr-FR" sz="1600" dirty="0" smtClean="0"/>
              <a:t>L’UE intègre 3 nouveaux pays (Suède, Finlande, Autriche)… Europe des 15</a:t>
            </a:r>
            <a:endParaRPr lang="fr-FR" dirty="0"/>
          </a:p>
        </p:txBody>
      </p:sp>
      <p:sp>
        <p:nvSpPr>
          <p:cNvPr id="6" name="Rectangle 5"/>
          <p:cNvSpPr/>
          <p:nvPr/>
        </p:nvSpPr>
        <p:spPr>
          <a:xfrm>
            <a:off x="6228194" y="2882213"/>
            <a:ext cx="1825915" cy="3782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3908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animEffect transition="in" filter="fade">
                                      <p:cBhvr>
                                        <p:cTn id="9" dur="5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ox(i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364" y="0"/>
            <a:ext cx="9051636" cy="369332"/>
          </a:xfrm>
          <a:prstGeom prst="rect">
            <a:avLst/>
          </a:prstGeom>
          <a:noFill/>
        </p:spPr>
        <p:txBody>
          <a:bodyPr wrap="square" rtlCol="0">
            <a:spAutoFit/>
          </a:bodyPr>
          <a:lstStyle/>
          <a:p>
            <a:pPr marL="285750" indent="-285750">
              <a:buFont typeface="Wingdings" panose="05000000000000000000" pitchFamily="2" charset="2"/>
              <a:buChar char="§"/>
            </a:pPr>
            <a:r>
              <a:rPr lang="fr-FR" dirty="0"/>
              <a:t>L'Europe passe ainsi progressivement de 12 à 27 membres. </a:t>
            </a:r>
          </a:p>
        </p:txBody>
      </p:sp>
      <p:sp>
        <p:nvSpPr>
          <p:cNvPr id="3" name="ZoneTexte 2"/>
          <p:cNvSpPr txBox="1"/>
          <p:nvPr/>
        </p:nvSpPr>
        <p:spPr>
          <a:xfrm>
            <a:off x="144463" y="6059055"/>
            <a:ext cx="8722446" cy="369332"/>
          </a:xfrm>
          <a:prstGeom prst="rect">
            <a:avLst/>
          </a:prstGeom>
          <a:noFill/>
        </p:spPr>
        <p:txBody>
          <a:bodyPr wrap="square" rtlCol="0">
            <a:spAutoFit/>
          </a:bodyPr>
          <a:lstStyle/>
          <a:p>
            <a:r>
              <a:rPr lang="fr-FR" dirty="0" smtClean="0"/>
              <a:t>- </a:t>
            </a:r>
            <a:r>
              <a:rPr lang="fr-FR" sz="1600" dirty="0" smtClean="0"/>
              <a:t>L’UE intègre 10 </a:t>
            </a:r>
            <a:r>
              <a:rPr lang="fr-FR" sz="1600" dirty="0" err="1" smtClean="0"/>
              <a:t>nvx</a:t>
            </a:r>
            <a:r>
              <a:rPr lang="fr-FR" sz="1600" dirty="0" smtClean="0"/>
              <a:t> pays  majoritairement de l’Europe de l’Est … Europe des 25</a:t>
            </a:r>
            <a:endParaRPr lang="fr-FR" dirty="0"/>
          </a:p>
        </p:txBody>
      </p:sp>
      <p:pic>
        <p:nvPicPr>
          <p:cNvPr id="6146" name="Picture 2" descr="H:\Classe de terminale\terminale hist geo  2012\Histoire 2012\thème 4 les echelles de gouvernement\T4 l'Europe\Europe des 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948" y="369332"/>
            <a:ext cx="7689850" cy="556895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6715412" y="339036"/>
            <a:ext cx="2151497" cy="338554"/>
          </a:xfrm>
          <a:prstGeom prst="rect">
            <a:avLst/>
          </a:prstGeom>
          <a:noFill/>
        </p:spPr>
        <p:txBody>
          <a:bodyPr wrap="square" rtlCol="0">
            <a:spAutoFit/>
          </a:bodyPr>
          <a:lstStyle/>
          <a:p>
            <a:r>
              <a:rPr lang="fr-FR" sz="1600" dirty="0">
                <a:solidFill>
                  <a:srgbClr val="FF0000"/>
                </a:solidFill>
                <a:latin typeface="+mj-lt"/>
                <a:cs typeface="Arial" pitchFamily="34" charset="0"/>
              </a:rPr>
              <a:t>P</a:t>
            </a:r>
            <a:r>
              <a:rPr lang="fr-FR" sz="1600" dirty="0" smtClean="0">
                <a:solidFill>
                  <a:srgbClr val="FF0000"/>
                </a:solidFill>
                <a:latin typeface="+mj-lt"/>
                <a:cs typeface="Arial" pitchFamily="34" charset="0"/>
              </a:rPr>
              <a:t>age 335</a:t>
            </a:r>
            <a:endParaRPr lang="fr-FR" sz="1600" dirty="0">
              <a:solidFill>
                <a:srgbClr val="FF0000"/>
              </a:solidFill>
              <a:latin typeface="+mj-lt"/>
              <a:cs typeface="Arial" pitchFamily="34" charset="0"/>
            </a:endParaRPr>
          </a:p>
        </p:txBody>
      </p:sp>
      <p:sp>
        <p:nvSpPr>
          <p:cNvPr id="6" name="Rectangle 5"/>
          <p:cNvSpPr/>
          <p:nvPr/>
        </p:nvSpPr>
        <p:spPr>
          <a:xfrm>
            <a:off x="6018642" y="3153807"/>
            <a:ext cx="1825915" cy="20822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49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364" y="0"/>
            <a:ext cx="9051636" cy="369332"/>
          </a:xfrm>
          <a:prstGeom prst="rect">
            <a:avLst/>
          </a:prstGeom>
          <a:noFill/>
        </p:spPr>
        <p:txBody>
          <a:bodyPr wrap="square" rtlCol="0">
            <a:spAutoFit/>
          </a:bodyPr>
          <a:lstStyle/>
          <a:p>
            <a:pPr marL="285750" indent="-285750">
              <a:buFont typeface="Wingdings" panose="05000000000000000000" pitchFamily="2" charset="2"/>
              <a:buChar char="§"/>
            </a:pPr>
            <a:r>
              <a:rPr lang="fr-FR" dirty="0"/>
              <a:t>L'Europe passe ainsi progressivement de 12 à 27 membres. </a:t>
            </a:r>
          </a:p>
        </p:txBody>
      </p:sp>
      <p:sp>
        <p:nvSpPr>
          <p:cNvPr id="3" name="ZoneTexte 2"/>
          <p:cNvSpPr txBox="1"/>
          <p:nvPr/>
        </p:nvSpPr>
        <p:spPr>
          <a:xfrm>
            <a:off x="144463" y="6059055"/>
            <a:ext cx="8722446" cy="369332"/>
          </a:xfrm>
          <a:prstGeom prst="rect">
            <a:avLst/>
          </a:prstGeom>
          <a:noFill/>
        </p:spPr>
        <p:txBody>
          <a:bodyPr wrap="square" rtlCol="0">
            <a:spAutoFit/>
          </a:bodyPr>
          <a:lstStyle/>
          <a:p>
            <a:r>
              <a:rPr lang="fr-FR" dirty="0" smtClean="0"/>
              <a:t>- 2 </a:t>
            </a:r>
            <a:r>
              <a:rPr lang="fr-FR" sz="1600" dirty="0" err="1" smtClean="0"/>
              <a:t>nvx</a:t>
            </a:r>
            <a:r>
              <a:rPr lang="fr-FR" sz="1600" dirty="0" smtClean="0"/>
              <a:t> pays  de l’Europe de l’Est (Bulgarie, Roumanie) adhèrent à l’UE en 2007 … Europe des 27</a:t>
            </a:r>
            <a:endParaRPr lang="fr-FR" dirty="0"/>
          </a:p>
        </p:txBody>
      </p:sp>
      <p:sp>
        <p:nvSpPr>
          <p:cNvPr id="4" name="ZoneTexte 3"/>
          <p:cNvSpPr txBox="1"/>
          <p:nvPr/>
        </p:nvSpPr>
        <p:spPr>
          <a:xfrm>
            <a:off x="7821613" y="530121"/>
            <a:ext cx="2151497" cy="338554"/>
          </a:xfrm>
          <a:prstGeom prst="rect">
            <a:avLst/>
          </a:prstGeom>
          <a:noFill/>
        </p:spPr>
        <p:txBody>
          <a:bodyPr wrap="square" rtlCol="0">
            <a:spAutoFit/>
          </a:bodyPr>
          <a:lstStyle/>
          <a:p>
            <a:r>
              <a:rPr lang="fr-FR" sz="1600" dirty="0">
                <a:solidFill>
                  <a:srgbClr val="FF0000"/>
                </a:solidFill>
                <a:latin typeface="+mj-lt"/>
                <a:cs typeface="Arial" pitchFamily="34" charset="0"/>
              </a:rPr>
              <a:t>P</a:t>
            </a:r>
            <a:r>
              <a:rPr lang="fr-FR" sz="1600" dirty="0" smtClean="0">
                <a:solidFill>
                  <a:srgbClr val="FF0000"/>
                </a:solidFill>
                <a:latin typeface="+mj-lt"/>
                <a:cs typeface="Arial" pitchFamily="34" charset="0"/>
              </a:rPr>
              <a:t>age 335</a:t>
            </a:r>
            <a:endParaRPr lang="fr-FR" sz="1600" dirty="0">
              <a:solidFill>
                <a:srgbClr val="FF0000"/>
              </a:solidFill>
              <a:latin typeface="+mj-lt"/>
              <a:cs typeface="Arial" pitchFamily="34" charset="0"/>
            </a:endParaRPr>
          </a:p>
        </p:txBody>
      </p:sp>
      <p:pic>
        <p:nvPicPr>
          <p:cNvPr id="7170" name="Picture 2" descr="H:\Classe de terminale\terminale hist geo  2012\Histoire 2012\thème 4 les echelles de gouvernement\T4 l'Europe\Europe des 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369332"/>
            <a:ext cx="7677150" cy="55689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870860" y="3425868"/>
            <a:ext cx="1825915" cy="20822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9200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364" y="0"/>
            <a:ext cx="9051636" cy="369332"/>
          </a:xfrm>
          <a:prstGeom prst="rect">
            <a:avLst/>
          </a:prstGeom>
          <a:noFill/>
        </p:spPr>
        <p:txBody>
          <a:bodyPr wrap="square" rtlCol="0">
            <a:spAutoFit/>
          </a:bodyPr>
          <a:lstStyle/>
          <a:p>
            <a:pPr marL="285750" indent="-285750">
              <a:buFont typeface="Wingdings" panose="05000000000000000000" pitchFamily="2" charset="2"/>
              <a:buChar char="§"/>
            </a:pPr>
            <a:r>
              <a:rPr lang="fr-FR" dirty="0"/>
              <a:t>L'Europe passe ainsi progressivement de 12 à 27 membres. </a:t>
            </a:r>
          </a:p>
        </p:txBody>
      </p:sp>
      <p:sp>
        <p:nvSpPr>
          <p:cNvPr id="3" name="ZoneTexte 2"/>
          <p:cNvSpPr txBox="1"/>
          <p:nvPr/>
        </p:nvSpPr>
        <p:spPr>
          <a:xfrm>
            <a:off x="144463" y="6059055"/>
            <a:ext cx="8722446" cy="646331"/>
          </a:xfrm>
          <a:prstGeom prst="rect">
            <a:avLst/>
          </a:prstGeom>
          <a:noFill/>
        </p:spPr>
        <p:txBody>
          <a:bodyPr wrap="square" rtlCol="0">
            <a:spAutoFit/>
          </a:bodyPr>
          <a:lstStyle/>
          <a:p>
            <a:r>
              <a:rPr lang="fr-FR" dirty="0" smtClean="0"/>
              <a:t>-Des négociations d’adhésion ont débuté du début du XXI° siècle avec 3 pays : l’Islande, la Croatie et la Turquie</a:t>
            </a:r>
            <a:endParaRPr lang="fr-FR" dirty="0"/>
          </a:p>
        </p:txBody>
      </p:sp>
      <p:sp>
        <p:nvSpPr>
          <p:cNvPr id="4" name="ZoneTexte 3"/>
          <p:cNvSpPr txBox="1"/>
          <p:nvPr/>
        </p:nvSpPr>
        <p:spPr>
          <a:xfrm>
            <a:off x="7821613" y="530121"/>
            <a:ext cx="2151497" cy="338554"/>
          </a:xfrm>
          <a:prstGeom prst="rect">
            <a:avLst/>
          </a:prstGeom>
          <a:noFill/>
        </p:spPr>
        <p:txBody>
          <a:bodyPr wrap="square" rtlCol="0">
            <a:spAutoFit/>
          </a:bodyPr>
          <a:lstStyle/>
          <a:p>
            <a:r>
              <a:rPr lang="fr-FR" sz="1600" dirty="0">
                <a:solidFill>
                  <a:srgbClr val="FF0000"/>
                </a:solidFill>
                <a:latin typeface="+mj-lt"/>
                <a:cs typeface="Arial" pitchFamily="34" charset="0"/>
              </a:rPr>
              <a:t>P</a:t>
            </a:r>
            <a:r>
              <a:rPr lang="fr-FR" sz="1600" dirty="0" smtClean="0">
                <a:solidFill>
                  <a:srgbClr val="FF0000"/>
                </a:solidFill>
                <a:latin typeface="+mj-lt"/>
                <a:cs typeface="Arial" pitchFamily="34" charset="0"/>
              </a:rPr>
              <a:t>age 335</a:t>
            </a:r>
            <a:endParaRPr lang="fr-FR" sz="1600" dirty="0">
              <a:solidFill>
                <a:srgbClr val="FF0000"/>
              </a:solidFill>
              <a:latin typeface="+mj-lt"/>
              <a:cs typeface="Arial" pitchFamily="34" charset="0"/>
            </a:endParaRPr>
          </a:p>
        </p:txBody>
      </p:sp>
      <p:pic>
        <p:nvPicPr>
          <p:cNvPr id="8194" name="Picture 2" descr="H:\Classe de terminale\terminale hist geo  2012\Histoire 2012\thème 4 les echelles de gouvernement\T4 l'Europe\Négociations d'adhé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64" y="369332"/>
            <a:ext cx="7689850" cy="55816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870860" y="3435970"/>
            <a:ext cx="1911354" cy="3232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9187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489527"/>
            <a:ext cx="9144000" cy="923330"/>
          </a:xfrm>
          <a:prstGeom prst="rect">
            <a:avLst/>
          </a:prstGeom>
          <a:noFill/>
        </p:spPr>
        <p:txBody>
          <a:bodyPr wrap="square" rtlCol="0">
            <a:spAutoFit/>
          </a:bodyPr>
          <a:lstStyle/>
          <a:p>
            <a:pPr marL="285750" indent="-285750" algn="just">
              <a:buFont typeface="Wingdings" panose="05000000000000000000" pitchFamily="2" charset="2"/>
              <a:buChar char="§"/>
            </a:pPr>
            <a:r>
              <a:rPr lang="fr-FR" dirty="0"/>
              <a:t>Ces élargissements posent  la question des limites de l'Europe (jamais définies : cf. question de l'adhésion de la Turquie) et de l’identité européenne. Pour certains, les élargissements nuisent à la cohésion et au fonctionnement institutionnel de l'Union.</a:t>
            </a:r>
          </a:p>
        </p:txBody>
      </p:sp>
      <p:sp>
        <p:nvSpPr>
          <p:cNvPr id="3" name="ZoneTexte 2"/>
          <p:cNvSpPr txBox="1"/>
          <p:nvPr/>
        </p:nvSpPr>
        <p:spPr>
          <a:xfrm>
            <a:off x="341745" y="1607127"/>
            <a:ext cx="8682182" cy="369332"/>
          </a:xfrm>
          <a:prstGeom prst="rect">
            <a:avLst/>
          </a:prstGeom>
          <a:noFill/>
        </p:spPr>
        <p:txBody>
          <a:bodyPr wrap="square" rtlCol="0">
            <a:spAutoFit/>
          </a:bodyPr>
          <a:lstStyle/>
          <a:p>
            <a:r>
              <a:rPr lang="fr-FR" dirty="0" smtClean="0"/>
              <a:t>- En </a:t>
            </a:r>
            <a:r>
              <a:rPr lang="fr-FR" dirty="0"/>
              <a:t>1993 le sommet de Copenhague fixe des critères d’adhésion </a:t>
            </a:r>
            <a:r>
              <a:rPr lang="fr-FR" dirty="0" smtClean="0"/>
              <a:t>: </a:t>
            </a:r>
            <a:endParaRPr lang="fr-F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627" y="2268825"/>
            <a:ext cx="7396300" cy="186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7267431" y="1976459"/>
            <a:ext cx="2151497" cy="338554"/>
          </a:xfrm>
          <a:prstGeom prst="rect">
            <a:avLst/>
          </a:prstGeom>
          <a:noFill/>
        </p:spPr>
        <p:txBody>
          <a:bodyPr wrap="square" rtlCol="0">
            <a:spAutoFit/>
          </a:bodyPr>
          <a:lstStyle/>
          <a:p>
            <a:r>
              <a:rPr lang="fr-FR" sz="1600" dirty="0">
                <a:solidFill>
                  <a:srgbClr val="FF0000"/>
                </a:solidFill>
                <a:latin typeface="+mj-lt"/>
                <a:cs typeface="Arial" pitchFamily="34" charset="0"/>
              </a:rPr>
              <a:t>P</a:t>
            </a:r>
            <a:r>
              <a:rPr lang="fr-FR" sz="1600" dirty="0" smtClean="0">
                <a:solidFill>
                  <a:srgbClr val="FF0000"/>
                </a:solidFill>
                <a:latin typeface="+mj-lt"/>
                <a:cs typeface="Arial" pitchFamily="34" charset="0"/>
              </a:rPr>
              <a:t>age 356</a:t>
            </a:r>
            <a:endParaRPr lang="fr-FR" sz="1600" dirty="0">
              <a:solidFill>
                <a:srgbClr val="FF0000"/>
              </a:solidFill>
              <a:latin typeface="+mj-lt"/>
              <a:cs typeface="Arial" pitchFamily="34" charset="0"/>
            </a:endParaRPr>
          </a:p>
        </p:txBody>
      </p:sp>
    </p:spTree>
    <p:extLst>
      <p:ext uri="{BB962C8B-B14F-4D97-AF65-F5344CB8AC3E}">
        <p14:creationId xmlns:p14="http://schemas.microsoft.com/office/powerpoint/2010/main" val="133345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9218"/>
                                        </p:tgtEl>
                                        <p:attrNameLst>
                                          <p:attrName>style.visibility</p:attrName>
                                        </p:attrNameLst>
                                      </p:cBhvr>
                                      <p:to>
                                        <p:strVal val="visible"/>
                                      </p:to>
                                    </p:set>
                                    <p:animEffect transition="in" filter="fade">
                                      <p:cBhvr>
                                        <p:cTn id="14"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Classe de terminale\terminale hist geo  2012\Histoire 2012\th%C3%A8me 4 les echelles de gouvernement\T4 l'Europe\carte_UE_annees_adhesion_300.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AutoShape 4" descr="H:\Classe de terminale\terminale hist geo  2012\Histoire 2012\th%C3%A8me 4 les echelles de gouvernement\T4 l'Europe\carte_UE_annees_adhesion_300.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144463"/>
            <a:ext cx="4703556" cy="511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4848019" y="160338"/>
            <a:ext cx="4166672" cy="646331"/>
          </a:xfrm>
          <a:prstGeom prst="rect">
            <a:avLst/>
          </a:prstGeom>
          <a:noFill/>
        </p:spPr>
        <p:txBody>
          <a:bodyPr wrap="square" rtlCol="0">
            <a:spAutoFit/>
          </a:bodyPr>
          <a:lstStyle/>
          <a:p>
            <a:r>
              <a:rPr lang="fr-FR" dirty="0"/>
              <a:t>L'Union européenne compte 28 </a:t>
            </a:r>
            <a:r>
              <a:rPr lang="fr-FR" dirty="0" smtClean="0"/>
              <a:t>pays. La Croatie a adhéré le 1</a:t>
            </a:r>
            <a:r>
              <a:rPr lang="fr-FR" baseline="30000" dirty="0" smtClean="0"/>
              <a:t>er</a:t>
            </a:r>
            <a:r>
              <a:rPr lang="fr-FR" dirty="0" smtClean="0"/>
              <a:t> juillet 2013.</a:t>
            </a:r>
            <a:endParaRPr lang="fr-FR" dirty="0"/>
          </a:p>
        </p:txBody>
      </p:sp>
    </p:spTree>
    <p:extLst>
      <p:ext uri="{BB962C8B-B14F-4D97-AF65-F5344CB8AC3E}">
        <p14:creationId xmlns:p14="http://schemas.microsoft.com/office/powerpoint/2010/main" val="13911415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915400" cy="954107"/>
          </a:xfrm>
          <a:prstGeom prst="rect">
            <a:avLst/>
          </a:prstGeom>
          <a:noFill/>
        </p:spPr>
        <p:txBody>
          <a:bodyPr wrap="square" rtlCol="0">
            <a:spAutoFit/>
          </a:bodyPr>
          <a:lstStyle/>
          <a:p>
            <a:r>
              <a:rPr lang="fr-FR" sz="2000" b="1" dirty="0" smtClean="0">
                <a:solidFill>
                  <a:srgbClr val="C00000"/>
                </a:solidFill>
              </a:rPr>
              <a:t>III. LE PROJET POLITIQUE EUROPEEN FORT DEPUIS 1989</a:t>
            </a:r>
          </a:p>
          <a:p>
            <a:endParaRPr lang="fr-FR" b="1" dirty="0" smtClean="0">
              <a:solidFill>
                <a:srgbClr val="FFC000"/>
              </a:solidFill>
            </a:endParaRPr>
          </a:p>
          <a:p>
            <a:r>
              <a:rPr lang="fr-FR" b="1" dirty="0" smtClean="0">
                <a:solidFill>
                  <a:srgbClr val="FFC000"/>
                </a:solidFill>
              </a:rPr>
              <a:t>A/ Les répercussions de l’effondrement du bloc communiste en Europe</a:t>
            </a:r>
            <a:endParaRPr lang="fr-FR" b="1" dirty="0">
              <a:solidFill>
                <a:srgbClr val="FFC000"/>
              </a:solidFill>
            </a:endParaRPr>
          </a:p>
        </p:txBody>
      </p:sp>
      <p:sp>
        <p:nvSpPr>
          <p:cNvPr id="3" name="ZoneTexte 2"/>
          <p:cNvSpPr txBox="1"/>
          <p:nvPr/>
        </p:nvSpPr>
        <p:spPr>
          <a:xfrm>
            <a:off x="428596" y="885594"/>
            <a:ext cx="7278960" cy="646331"/>
          </a:xfrm>
          <a:prstGeom prst="rect">
            <a:avLst/>
          </a:prstGeom>
          <a:noFill/>
        </p:spPr>
        <p:txBody>
          <a:bodyPr wrap="square" rtlCol="0">
            <a:spAutoFit/>
          </a:bodyPr>
          <a:lstStyle/>
          <a:p>
            <a:r>
              <a:rPr lang="fr-FR" b="1" dirty="0" smtClean="0">
                <a:solidFill>
                  <a:srgbClr val="7030A0"/>
                </a:solidFill>
              </a:rPr>
              <a:t>1. L’Europe occidentale et la fin de la Guerre froide </a:t>
            </a:r>
            <a:endParaRPr lang="fr-FR" b="1" dirty="0">
              <a:solidFill>
                <a:srgbClr val="7030A0"/>
              </a:solidFill>
            </a:endParaRPr>
          </a:p>
          <a:p>
            <a:endParaRPr lang="fr-FR" dirty="0"/>
          </a:p>
        </p:txBody>
      </p:sp>
      <p:sp>
        <p:nvSpPr>
          <p:cNvPr id="4" name="ZoneTexte 3"/>
          <p:cNvSpPr txBox="1"/>
          <p:nvPr/>
        </p:nvSpPr>
        <p:spPr>
          <a:xfrm>
            <a:off x="428596" y="1361159"/>
            <a:ext cx="7278960" cy="646331"/>
          </a:xfrm>
          <a:prstGeom prst="rect">
            <a:avLst/>
          </a:prstGeom>
          <a:noFill/>
        </p:spPr>
        <p:txBody>
          <a:bodyPr wrap="square" rtlCol="0">
            <a:spAutoFit/>
          </a:bodyPr>
          <a:lstStyle/>
          <a:p>
            <a:r>
              <a:rPr lang="fr-FR" b="1" dirty="0">
                <a:solidFill>
                  <a:srgbClr val="7030A0"/>
                </a:solidFill>
              </a:rPr>
              <a:t>2</a:t>
            </a:r>
            <a:r>
              <a:rPr lang="fr-FR" b="1" dirty="0" smtClean="0">
                <a:solidFill>
                  <a:srgbClr val="7030A0"/>
                </a:solidFill>
              </a:rPr>
              <a:t>. De la CEE à l’Union européenne (1992-2004) </a:t>
            </a:r>
            <a:endParaRPr lang="fr-FR" b="1" dirty="0">
              <a:solidFill>
                <a:srgbClr val="7030A0"/>
              </a:solidFill>
            </a:endParaRPr>
          </a:p>
          <a:p>
            <a:endParaRPr lang="fr-FR" dirty="0"/>
          </a:p>
        </p:txBody>
      </p:sp>
    </p:spTree>
    <p:extLst>
      <p:ext uri="{BB962C8B-B14F-4D97-AF65-F5344CB8AC3E}">
        <p14:creationId xmlns:p14="http://schemas.microsoft.com/office/powerpoint/2010/main" val="3872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Classe de terminale\terminale hist geo  2012\Histoire 2012\thème 4 les echelles de gouvernement\T4 l'Europe\doc.2 page 3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14" y="71005"/>
            <a:ext cx="5245100" cy="42037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356514" y="71005"/>
            <a:ext cx="3787486" cy="1200329"/>
          </a:xfrm>
          <a:prstGeom prst="rect">
            <a:avLst/>
          </a:prstGeom>
          <a:noFill/>
        </p:spPr>
        <p:txBody>
          <a:bodyPr wrap="square" rtlCol="0">
            <a:spAutoFit/>
          </a:bodyPr>
          <a:lstStyle/>
          <a:p>
            <a:pPr marL="285750" indent="-285750" algn="just">
              <a:buFont typeface="Wingdings" panose="05000000000000000000" pitchFamily="2" charset="2"/>
              <a:buChar char="§"/>
            </a:pPr>
            <a:r>
              <a:rPr lang="fr-FR" dirty="0"/>
              <a:t>En 1992 le traité de Maastricht crée l’Union européenne (application en 1993) </a:t>
            </a:r>
            <a:r>
              <a:rPr lang="fr-FR" dirty="0" smtClean="0"/>
              <a:t>et a institué une </a:t>
            </a:r>
            <a:r>
              <a:rPr lang="fr-FR" b="1" dirty="0" smtClean="0"/>
              <a:t>citoyenneté européenne </a:t>
            </a:r>
            <a:r>
              <a:rPr lang="fr-FR" dirty="0" smtClean="0"/>
              <a:t>:</a:t>
            </a:r>
            <a:endParaRPr lang="fr-FR" b="1" dirty="0"/>
          </a:p>
        </p:txBody>
      </p:sp>
      <p:sp>
        <p:nvSpPr>
          <p:cNvPr id="3" name="ZoneTexte 2"/>
          <p:cNvSpPr txBox="1"/>
          <p:nvPr/>
        </p:nvSpPr>
        <p:spPr>
          <a:xfrm>
            <a:off x="5440218" y="1271334"/>
            <a:ext cx="3703782" cy="584775"/>
          </a:xfrm>
          <a:prstGeom prst="rect">
            <a:avLst/>
          </a:prstGeom>
          <a:noFill/>
        </p:spPr>
        <p:txBody>
          <a:bodyPr wrap="square" rtlCol="0">
            <a:spAutoFit/>
          </a:bodyPr>
          <a:lstStyle/>
          <a:p>
            <a:pPr marL="285750" indent="-285750">
              <a:buFont typeface="Arial" panose="020B0604020202020204" pitchFamily="34" charset="0"/>
              <a:buChar char="•"/>
            </a:pPr>
            <a:r>
              <a:rPr lang="fr-FR" sz="1600" dirty="0" smtClean="0"/>
              <a:t>Les citoyens européens disposent de droits garantis par les traités comme : </a:t>
            </a:r>
            <a:endParaRPr lang="fr-FR" sz="1600" dirty="0"/>
          </a:p>
        </p:txBody>
      </p:sp>
      <p:sp>
        <p:nvSpPr>
          <p:cNvPr id="7" name="Rectangle 6"/>
          <p:cNvSpPr/>
          <p:nvPr/>
        </p:nvSpPr>
        <p:spPr>
          <a:xfrm>
            <a:off x="610466" y="357217"/>
            <a:ext cx="4746048" cy="6310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610466" y="988289"/>
            <a:ext cx="4746048" cy="3155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610466" y="1698340"/>
            <a:ext cx="4746048" cy="141431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5717309" y="1856109"/>
            <a:ext cx="3278909" cy="1323439"/>
          </a:xfrm>
          <a:prstGeom prst="rect">
            <a:avLst/>
          </a:prstGeom>
          <a:noFill/>
        </p:spPr>
        <p:txBody>
          <a:bodyPr wrap="square" rtlCol="0">
            <a:spAutoFit/>
          </a:bodyPr>
          <a:lstStyle/>
          <a:p>
            <a:pPr algn="just"/>
            <a:r>
              <a:rPr lang="fr-FR" sz="1600" dirty="0" smtClean="0"/>
              <a:t>- Le droit de vote et d’éligibilité aux élections municipales et européennes (quand ils résident dans un Etat membre dont ils n’ont pas la nationalité)</a:t>
            </a:r>
            <a:endParaRPr lang="fr-FR" sz="1600" dirty="0"/>
          </a:p>
        </p:txBody>
      </p:sp>
      <p:sp>
        <p:nvSpPr>
          <p:cNvPr id="11" name="Rectangle 10"/>
          <p:cNvSpPr/>
          <p:nvPr/>
        </p:nvSpPr>
        <p:spPr>
          <a:xfrm>
            <a:off x="610466" y="1303826"/>
            <a:ext cx="4746048" cy="39139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5717309" y="3112655"/>
            <a:ext cx="3278909" cy="830997"/>
          </a:xfrm>
          <a:prstGeom prst="rect">
            <a:avLst/>
          </a:prstGeom>
          <a:noFill/>
        </p:spPr>
        <p:txBody>
          <a:bodyPr wrap="square" rtlCol="0">
            <a:spAutoFit/>
          </a:bodyPr>
          <a:lstStyle/>
          <a:p>
            <a:pPr algn="just"/>
            <a:r>
              <a:rPr lang="fr-FR" sz="1600" dirty="0" smtClean="0"/>
              <a:t>- Le droit de circuler, de séjourner, de travailler et d’étudier  sur le territoire des Etats membres. </a:t>
            </a:r>
            <a:endParaRPr lang="fr-FR" sz="1600" dirty="0"/>
          </a:p>
        </p:txBody>
      </p:sp>
      <p:sp>
        <p:nvSpPr>
          <p:cNvPr id="13" name="ZoneTexte 12"/>
          <p:cNvSpPr txBox="1"/>
          <p:nvPr/>
        </p:nvSpPr>
        <p:spPr>
          <a:xfrm>
            <a:off x="5356514" y="3943652"/>
            <a:ext cx="3787486" cy="2585323"/>
          </a:xfrm>
          <a:prstGeom prst="rect">
            <a:avLst/>
          </a:prstGeom>
          <a:noFill/>
        </p:spPr>
        <p:txBody>
          <a:bodyPr wrap="square" rtlCol="0">
            <a:spAutoFit/>
          </a:bodyPr>
          <a:lstStyle/>
          <a:p>
            <a:pPr marL="285750" indent="-285750" algn="just">
              <a:buFont typeface="Wingdings" panose="05000000000000000000" pitchFamily="2" charset="2"/>
              <a:buChar char="§"/>
            </a:pPr>
            <a:r>
              <a:rPr lang="fr-FR" dirty="0" smtClean="0"/>
              <a:t>Le même traité instaure </a:t>
            </a:r>
            <a:r>
              <a:rPr lang="fr-FR" dirty="0"/>
              <a:t>la monnaie (Banque centrale européenne en 1998 et euro en 2002), la défense (Eurocorps : corps d'armée européenne), la politique migratoire, l’environnement, la recherche, l’industrie, l’éducation, la santé, la culture...</a:t>
            </a:r>
            <a:r>
              <a:rPr lang="fr-FR" b="1" dirty="0"/>
              <a:t> </a:t>
            </a:r>
            <a:endParaRPr lang="fr-FR" dirty="0"/>
          </a:p>
          <a:p>
            <a:pPr algn="just"/>
            <a:endParaRPr lang="fr-FR" b="1" dirty="0"/>
          </a:p>
        </p:txBody>
      </p:sp>
    </p:spTree>
    <p:extLst>
      <p:ext uri="{BB962C8B-B14F-4D97-AF65-F5344CB8AC3E}">
        <p14:creationId xmlns:p14="http://schemas.microsoft.com/office/powerpoint/2010/main" val="298061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par>
                          <p:cTn id="17" fill="hold">
                            <p:stCondLst>
                              <p:cond delay="500"/>
                            </p:stCondLst>
                            <p:childTnLst>
                              <p:par>
                                <p:cTn id="18" presetID="4"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ox(in)">
                                      <p:cBhvr>
                                        <p:cTn id="20" dur="500"/>
                                        <p:tgtEl>
                                          <p:spTgt spid="8"/>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par>
                          <p:cTn id="28" fill="hold">
                            <p:stCondLst>
                              <p:cond delay="500"/>
                            </p:stCondLst>
                            <p:childTnLst>
                              <p:par>
                                <p:cTn id="29" presetID="4"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ox(in)">
                                      <p:cBhvr>
                                        <p:cTn id="31" dur="500"/>
                                        <p:tgtEl>
                                          <p:spTgt spid="9"/>
                                        </p:tgtEl>
                                      </p:cBhvr>
                                    </p:animEffect>
                                  </p:childTnLst>
                                </p:cTn>
                              </p:par>
                              <p:par>
                                <p:cTn id="32" presetID="1" presetClass="entr" presetSubtype="0" fill="hold" nodeType="with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childTnLst>
                          </p:cTn>
                        </p:par>
                        <p:par>
                          <p:cTn id="39" fill="hold">
                            <p:stCondLst>
                              <p:cond delay="500"/>
                            </p:stCondLst>
                            <p:childTnLst>
                              <p:par>
                                <p:cTn id="40" presetID="4" presetClass="entr" presetSubtype="16"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ox(in)">
                                      <p:cBhvr>
                                        <p:cTn id="42" dur="500"/>
                                        <p:tgtEl>
                                          <p:spTgt spid="11"/>
                                        </p:tgtEl>
                                      </p:cBhvr>
                                    </p:animEffect>
                                  </p:childTnLst>
                                </p:cTn>
                              </p:par>
                              <p:par>
                                <p:cTn id="43" presetID="1" presetClass="entr" presetSubtype="0" fill="hold" nodeType="withEffect">
                                  <p:stCondLst>
                                    <p:cond delay="0"/>
                                  </p:stCondLst>
                                  <p:childTnLst>
                                    <p:set>
                                      <p:cBhvr>
                                        <p:cTn id="4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animBg="1"/>
      <p:bldP spid="7" grpId="1" animBg="1"/>
      <p:bldP spid="8" grpId="0" animBg="1"/>
      <p:bldP spid="8" grpId="1" animBg="1"/>
      <p:bldP spid="9" grpId="0" animBg="1"/>
      <p:bldP spid="9" grpId="1" animBg="1"/>
      <p:bldP spid="11" grpId="0" animBg="1"/>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40218" y="166255"/>
            <a:ext cx="3703782" cy="1754326"/>
          </a:xfrm>
          <a:prstGeom prst="rect">
            <a:avLst/>
          </a:prstGeom>
          <a:noFill/>
        </p:spPr>
        <p:txBody>
          <a:bodyPr wrap="square" rtlCol="0">
            <a:spAutoFit/>
          </a:bodyPr>
          <a:lstStyle/>
          <a:p>
            <a:pPr marL="285750" indent="-285750" algn="just">
              <a:buFont typeface="Wingdings" panose="05000000000000000000" pitchFamily="2" charset="2"/>
              <a:buChar char="§"/>
            </a:pPr>
            <a:r>
              <a:rPr lang="fr-FR" dirty="0"/>
              <a:t>Mais en France, le “oui” au referendum sur Maastricht ne l’emporte que par 51% des voix exprimées. Le Danemark et le RU ne ratifient qu’après obtention de dérogations. </a:t>
            </a:r>
          </a:p>
        </p:txBody>
      </p:sp>
      <p:pic>
        <p:nvPicPr>
          <p:cNvPr id="2050" name="Picture 2" descr="H:\Classe de terminale\terminale hist geo  2012\Histoire 2012\thème 4 les echelles de gouvernement\T4 l'Europe\Belin doc.3 page 3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3796145" cy="5958506"/>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3417454" y="240145"/>
            <a:ext cx="2022763" cy="338554"/>
          </a:xfrm>
          <a:prstGeom prst="rect">
            <a:avLst/>
          </a:prstGeom>
          <a:noFill/>
        </p:spPr>
        <p:txBody>
          <a:bodyPr wrap="square" rtlCol="0">
            <a:spAutoFit/>
          </a:bodyPr>
          <a:lstStyle/>
          <a:p>
            <a:r>
              <a:rPr lang="fr-FR" sz="1600" dirty="0" smtClean="0">
                <a:solidFill>
                  <a:srgbClr val="FF0000"/>
                </a:solidFill>
              </a:rPr>
              <a:t>Belin doc.3 page 359</a:t>
            </a:r>
            <a:endParaRPr lang="fr-FR" sz="1600" dirty="0">
              <a:solidFill>
                <a:srgbClr val="FF0000"/>
              </a:solidFill>
            </a:endParaRPr>
          </a:p>
        </p:txBody>
      </p:sp>
    </p:spTree>
    <p:extLst>
      <p:ext uri="{BB962C8B-B14F-4D97-AF65-F5344CB8AC3E}">
        <p14:creationId xmlns:p14="http://schemas.microsoft.com/office/powerpoint/2010/main" val="116842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4655" y="3851762"/>
            <a:ext cx="9079345" cy="1200329"/>
          </a:xfrm>
          <a:prstGeom prst="rect">
            <a:avLst/>
          </a:prstGeom>
          <a:noFill/>
        </p:spPr>
        <p:txBody>
          <a:bodyPr wrap="square" rtlCol="0">
            <a:spAutoFit/>
          </a:bodyPr>
          <a:lstStyle/>
          <a:p>
            <a:pPr algn="just"/>
            <a:r>
              <a:rPr lang="fr-FR" b="1" dirty="0"/>
              <a:t>L’UE s’appuie sur 3 piliers </a:t>
            </a:r>
            <a:r>
              <a:rPr lang="fr-FR" dirty="0"/>
              <a:t>: </a:t>
            </a:r>
            <a:r>
              <a:rPr lang="fr-FR" b="1" dirty="0"/>
              <a:t>la Communauté européenne et ses politiques communes </a:t>
            </a:r>
            <a:r>
              <a:rPr lang="fr-FR" dirty="0"/>
              <a:t>(le plus important, l’intégration communautaire: le Parlement et la Commission décident et appliquent) / </a:t>
            </a:r>
            <a:r>
              <a:rPr lang="fr-FR" b="1" dirty="0"/>
              <a:t>la politique étrangère et de sécurité commune</a:t>
            </a:r>
            <a:r>
              <a:rPr lang="fr-FR" dirty="0"/>
              <a:t> (concertation intergouvernementale) / </a:t>
            </a:r>
            <a:r>
              <a:rPr lang="fr-FR" b="1" dirty="0"/>
              <a:t>la coopération policière et judiciaire </a:t>
            </a:r>
            <a:r>
              <a:rPr lang="fr-FR" dirty="0"/>
              <a:t>(concertation intergouvernementale). </a:t>
            </a:r>
          </a:p>
        </p:txBody>
      </p:sp>
      <p:pic>
        <p:nvPicPr>
          <p:cNvPr id="3074" name="Picture 2" descr="H:\Classe de terminale\terminale hist geo  2012\Histoire 2012\thème 4 les echelles de gouvernement\T4 l'Europe\Belin doc.5 page 3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786"/>
            <a:ext cx="5092700" cy="344170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5227782" y="91786"/>
            <a:ext cx="2022763" cy="338554"/>
          </a:xfrm>
          <a:prstGeom prst="rect">
            <a:avLst/>
          </a:prstGeom>
          <a:noFill/>
        </p:spPr>
        <p:txBody>
          <a:bodyPr wrap="square" rtlCol="0">
            <a:spAutoFit/>
          </a:bodyPr>
          <a:lstStyle/>
          <a:p>
            <a:r>
              <a:rPr lang="fr-FR" sz="1600" dirty="0" smtClean="0">
                <a:solidFill>
                  <a:srgbClr val="FF0000"/>
                </a:solidFill>
              </a:rPr>
              <a:t>Belin doc.5 page 357</a:t>
            </a:r>
            <a:endParaRPr lang="fr-FR" sz="1600" dirty="0">
              <a:solidFill>
                <a:srgbClr val="FF0000"/>
              </a:solidFill>
            </a:endParaRPr>
          </a:p>
        </p:txBody>
      </p:sp>
    </p:spTree>
    <p:extLst>
      <p:ext uri="{BB962C8B-B14F-4D97-AF65-F5344CB8AC3E}">
        <p14:creationId xmlns:p14="http://schemas.microsoft.com/office/powerpoint/2010/main" val="242018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136" y="5658572"/>
            <a:ext cx="46990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5236007" y="5746470"/>
            <a:ext cx="2151497" cy="338554"/>
          </a:xfrm>
          <a:prstGeom prst="rect">
            <a:avLst/>
          </a:prstGeom>
          <a:noFill/>
        </p:spPr>
        <p:txBody>
          <a:bodyPr wrap="square" rtlCol="0">
            <a:spAutoFit/>
          </a:bodyPr>
          <a:lstStyle/>
          <a:p>
            <a:r>
              <a:rPr lang="fr-FR" sz="1600" dirty="0">
                <a:solidFill>
                  <a:srgbClr val="FF0000"/>
                </a:solidFill>
                <a:latin typeface="+mj-lt"/>
                <a:cs typeface="Arial" pitchFamily="34" charset="0"/>
              </a:rPr>
              <a:t>P</a:t>
            </a:r>
            <a:r>
              <a:rPr lang="fr-FR" sz="1600" dirty="0" smtClean="0">
                <a:solidFill>
                  <a:srgbClr val="FF0000"/>
                </a:solidFill>
                <a:latin typeface="+mj-lt"/>
                <a:cs typeface="Arial" pitchFamily="34" charset="0"/>
              </a:rPr>
              <a:t>age 356</a:t>
            </a:r>
            <a:endParaRPr lang="fr-FR" sz="1600" dirty="0">
              <a:solidFill>
                <a:srgbClr val="FF0000"/>
              </a:solidFill>
              <a:latin typeface="+mj-lt"/>
              <a:cs typeface="Arial" pitchFamily="34" charset="0"/>
            </a:endParaRPr>
          </a:p>
        </p:txBody>
      </p:sp>
      <p:pic>
        <p:nvPicPr>
          <p:cNvPr id="5" name="Picture 2" descr="H:\Classe de terminale\terminale hist geo  2012\Histoire 2012\thème 4 les echelles de gouvernement\T4 l'Europe\doc.3 page 3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582" y="1058684"/>
            <a:ext cx="4924425" cy="250507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506274" y="3361858"/>
            <a:ext cx="4729733" cy="338554"/>
          </a:xfrm>
          <a:prstGeom prst="rect">
            <a:avLst/>
          </a:prstGeom>
          <a:noFill/>
        </p:spPr>
        <p:txBody>
          <a:bodyPr wrap="square" rtlCol="0">
            <a:spAutoFit/>
          </a:bodyPr>
          <a:lstStyle/>
          <a:p>
            <a:r>
              <a:rPr lang="fr-FR" sz="1600" dirty="0" smtClean="0">
                <a:solidFill>
                  <a:srgbClr val="FF0000"/>
                </a:solidFill>
              </a:rPr>
              <a:t>Doc.3 page 348</a:t>
            </a:r>
            <a:endParaRPr lang="fr-FR" sz="1600" dirty="0">
              <a:solidFill>
                <a:srgbClr val="FF0000"/>
              </a:solidFill>
            </a:endParaRPr>
          </a:p>
        </p:txBody>
      </p:sp>
      <p:sp>
        <p:nvSpPr>
          <p:cNvPr id="2" name="ZoneTexte 1"/>
          <p:cNvSpPr txBox="1"/>
          <p:nvPr/>
        </p:nvSpPr>
        <p:spPr>
          <a:xfrm>
            <a:off x="101600" y="83127"/>
            <a:ext cx="9042400" cy="923330"/>
          </a:xfrm>
          <a:prstGeom prst="rect">
            <a:avLst/>
          </a:prstGeom>
          <a:noFill/>
        </p:spPr>
        <p:txBody>
          <a:bodyPr wrap="square" rtlCol="0">
            <a:spAutoFit/>
          </a:bodyPr>
          <a:lstStyle/>
          <a:p>
            <a:pPr marL="285750" indent="-285750" algn="just">
              <a:buFont typeface="Wingdings" panose="05000000000000000000" pitchFamily="2" charset="2"/>
              <a:buChar char="§"/>
            </a:pPr>
            <a:r>
              <a:rPr lang="fr-FR" dirty="0"/>
              <a:t>Les traités d’Amsterdam en 1997 et Nice en 2001 tentent d'améliorer le fonctionnement de l'UE (extension du vote à la majorité qualifiée : nombre de voix proportionnel à la population des États) mais il n’y pas de réforme de fond.</a:t>
            </a:r>
          </a:p>
        </p:txBody>
      </p:sp>
      <p:sp>
        <p:nvSpPr>
          <p:cNvPr id="4" name="ZoneTexte 3"/>
          <p:cNvSpPr txBox="1"/>
          <p:nvPr/>
        </p:nvSpPr>
        <p:spPr>
          <a:xfrm>
            <a:off x="40264" y="3952985"/>
            <a:ext cx="8903854" cy="646331"/>
          </a:xfrm>
          <a:prstGeom prst="rect">
            <a:avLst/>
          </a:prstGeom>
          <a:noFill/>
        </p:spPr>
        <p:txBody>
          <a:bodyPr wrap="square" rtlCol="0">
            <a:spAutoFit/>
          </a:bodyPr>
          <a:lstStyle/>
          <a:p>
            <a:pPr marL="285750" indent="-285750" algn="just">
              <a:buFont typeface="Wingdings" panose="05000000000000000000" pitchFamily="2" charset="2"/>
              <a:buChar char="§"/>
            </a:pPr>
            <a:r>
              <a:rPr lang="fr-FR" dirty="0"/>
              <a:t>Le système politique européen est complexe et peu compris par les citoyens européens qui participent peu aux élections </a:t>
            </a:r>
            <a:r>
              <a:rPr lang="fr-FR" dirty="0" smtClean="0"/>
              <a:t>européennes.</a:t>
            </a:r>
            <a:endParaRPr lang="fr-FR" dirty="0"/>
          </a:p>
        </p:txBody>
      </p:sp>
      <p:sp>
        <p:nvSpPr>
          <p:cNvPr id="9" name="Rectangle 8"/>
          <p:cNvSpPr/>
          <p:nvPr/>
        </p:nvSpPr>
        <p:spPr>
          <a:xfrm>
            <a:off x="400770" y="2316187"/>
            <a:ext cx="3035157" cy="5470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400770" y="4738255"/>
            <a:ext cx="8543348" cy="646331"/>
          </a:xfrm>
          <a:prstGeom prst="rect">
            <a:avLst/>
          </a:prstGeom>
          <a:noFill/>
        </p:spPr>
        <p:txBody>
          <a:bodyPr wrap="square" rtlCol="0">
            <a:spAutoFit/>
          </a:bodyPr>
          <a:lstStyle/>
          <a:p>
            <a:r>
              <a:rPr lang="fr-FR" dirty="0" smtClean="0"/>
              <a:t>… </a:t>
            </a:r>
            <a:r>
              <a:rPr lang="fr-FR" dirty="0"/>
              <a:t>tandis que montent euroscepticisme et idées souverainistes.</a:t>
            </a:r>
          </a:p>
          <a:p>
            <a:endParaRPr lang="fr-FR" dirty="0"/>
          </a:p>
        </p:txBody>
      </p:sp>
    </p:spTree>
    <p:extLst>
      <p:ext uri="{BB962C8B-B14F-4D97-AF65-F5344CB8AC3E}">
        <p14:creationId xmlns:p14="http://schemas.microsoft.com/office/powerpoint/2010/main" val="422305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4"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ox(in)">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4" grpId="0"/>
      <p:bldP spid="9" grpId="0" animBg="1"/>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915400" cy="954107"/>
          </a:xfrm>
          <a:prstGeom prst="rect">
            <a:avLst/>
          </a:prstGeom>
          <a:noFill/>
        </p:spPr>
        <p:txBody>
          <a:bodyPr wrap="square" rtlCol="0">
            <a:spAutoFit/>
          </a:bodyPr>
          <a:lstStyle/>
          <a:p>
            <a:r>
              <a:rPr lang="fr-FR" sz="2000" b="1" dirty="0" smtClean="0">
                <a:solidFill>
                  <a:srgbClr val="C00000"/>
                </a:solidFill>
              </a:rPr>
              <a:t>III. LE PROJET POLITIQUE EUROPEEN FORT DEPUIS 1989</a:t>
            </a:r>
          </a:p>
          <a:p>
            <a:endParaRPr lang="fr-FR" b="1" dirty="0" smtClean="0">
              <a:solidFill>
                <a:srgbClr val="FFC000"/>
              </a:solidFill>
            </a:endParaRPr>
          </a:p>
          <a:p>
            <a:r>
              <a:rPr lang="fr-FR" b="1" dirty="0" smtClean="0">
                <a:solidFill>
                  <a:srgbClr val="FFC000"/>
                </a:solidFill>
              </a:rPr>
              <a:t>A/ Les répercussions de l’effondrement du bloc communiste en Europe</a:t>
            </a:r>
            <a:endParaRPr lang="fr-FR" b="1" dirty="0">
              <a:solidFill>
                <a:srgbClr val="FFC000"/>
              </a:solidFill>
            </a:endParaRPr>
          </a:p>
        </p:txBody>
      </p:sp>
      <p:sp>
        <p:nvSpPr>
          <p:cNvPr id="3" name="ZoneTexte 2"/>
          <p:cNvSpPr txBox="1"/>
          <p:nvPr/>
        </p:nvSpPr>
        <p:spPr>
          <a:xfrm>
            <a:off x="0" y="1062182"/>
            <a:ext cx="8285018" cy="369332"/>
          </a:xfrm>
          <a:prstGeom prst="rect">
            <a:avLst/>
          </a:prstGeom>
          <a:noFill/>
        </p:spPr>
        <p:txBody>
          <a:bodyPr wrap="square" rtlCol="0">
            <a:spAutoFit/>
          </a:bodyPr>
          <a:lstStyle/>
          <a:p>
            <a:r>
              <a:rPr lang="fr-FR" b="1" dirty="0" smtClean="0">
                <a:solidFill>
                  <a:srgbClr val="FFC000"/>
                </a:solidFill>
              </a:rPr>
              <a:t>B/ La construction d’une Europe politique, quel bilan?</a:t>
            </a:r>
            <a:endParaRPr lang="fr-FR" b="1" dirty="0">
              <a:solidFill>
                <a:srgbClr val="FFC000"/>
              </a:solidFill>
            </a:endParaRPr>
          </a:p>
        </p:txBody>
      </p:sp>
      <p:sp>
        <p:nvSpPr>
          <p:cNvPr id="4" name="ZoneTexte 3"/>
          <p:cNvSpPr txBox="1"/>
          <p:nvPr/>
        </p:nvSpPr>
        <p:spPr>
          <a:xfrm>
            <a:off x="415636" y="1570182"/>
            <a:ext cx="6345382" cy="369332"/>
          </a:xfrm>
          <a:prstGeom prst="rect">
            <a:avLst/>
          </a:prstGeom>
          <a:noFill/>
        </p:spPr>
        <p:txBody>
          <a:bodyPr wrap="square" rtlCol="0">
            <a:spAutoFit/>
          </a:bodyPr>
          <a:lstStyle/>
          <a:p>
            <a:pPr marL="342900" indent="-342900">
              <a:buFont typeface="+mj-lt"/>
              <a:buAutoNum type="arabicPeriod"/>
            </a:pPr>
            <a:r>
              <a:rPr lang="fr-FR" b="1" dirty="0" smtClean="0">
                <a:solidFill>
                  <a:srgbClr val="7030A0"/>
                </a:solidFill>
              </a:rPr>
              <a:t>La nécessaire adaptation des institutions</a:t>
            </a:r>
            <a:endParaRPr lang="fr-FR" b="1" dirty="0">
              <a:solidFill>
                <a:srgbClr val="7030A0"/>
              </a:solidFill>
            </a:endParaRPr>
          </a:p>
        </p:txBody>
      </p:sp>
    </p:spTree>
    <p:extLst>
      <p:ext uri="{BB962C8B-B14F-4D97-AF65-F5344CB8AC3E}">
        <p14:creationId xmlns:p14="http://schemas.microsoft.com/office/powerpoint/2010/main" val="421516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05236" y="0"/>
            <a:ext cx="2955637" cy="4801314"/>
          </a:xfrm>
          <a:prstGeom prst="rect">
            <a:avLst/>
          </a:prstGeom>
          <a:noFill/>
        </p:spPr>
        <p:txBody>
          <a:bodyPr wrap="square" rtlCol="0">
            <a:spAutoFit/>
          </a:bodyPr>
          <a:lstStyle/>
          <a:p>
            <a:pPr marL="285750" indent="-285750" algn="just">
              <a:buFont typeface="Wingdings" panose="05000000000000000000" pitchFamily="2" charset="2"/>
              <a:buChar char="§"/>
            </a:pPr>
            <a:r>
              <a:rPr lang="fr-FR" dirty="0" smtClean="0"/>
              <a:t>L’UE met alors en chantier en 2004 un traité </a:t>
            </a:r>
            <a:r>
              <a:rPr lang="fr-FR" dirty="0"/>
              <a:t>constitutionnel européen pour améliorer </a:t>
            </a:r>
            <a:r>
              <a:rPr lang="fr-FR" dirty="0" smtClean="0"/>
              <a:t>son fonctionnement et accroître son caractère démocratique</a:t>
            </a:r>
            <a:r>
              <a:rPr lang="fr-FR" dirty="0"/>
              <a:t>. </a:t>
            </a:r>
            <a:endParaRPr lang="fr-FR" dirty="0" smtClean="0"/>
          </a:p>
          <a:p>
            <a:pPr marL="285750" indent="-285750" algn="just">
              <a:buFont typeface="Wingdings" panose="05000000000000000000" pitchFamily="2" charset="2"/>
              <a:buChar char="§"/>
            </a:pPr>
            <a:r>
              <a:rPr lang="fr-FR" dirty="0" smtClean="0"/>
              <a:t>Une </a:t>
            </a:r>
            <a:r>
              <a:rPr lang="fr-FR" dirty="0"/>
              <a:t>partie des opinions publiques, de droite comme de gauche, </a:t>
            </a:r>
            <a:r>
              <a:rPr lang="fr-FR" dirty="0" smtClean="0"/>
              <a:t>y </a:t>
            </a:r>
            <a:r>
              <a:rPr lang="fr-FR" dirty="0"/>
              <a:t>voient au contraire un projet non démocratique, </a:t>
            </a:r>
            <a:r>
              <a:rPr lang="fr-FR" dirty="0" smtClean="0"/>
              <a:t>centré </a:t>
            </a:r>
            <a:r>
              <a:rPr lang="fr-FR" dirty="0"/>
              <a:t>sur « l’Europe des </a:t>
            </a:r>
            <a:r>
              <a:rPr lang="fr-FR" dirty="0" smtClean="0"/>
              <a:t>marchands </a:t>
            </a:r>
            <a:r>
              <a:rPr lang="fr-FR" dirty="0"/>
              <a:t>et des banquiers ». </a:t>
            </a:r>
            <a:r>
              <a:rPr lang="fr-FR" dirty="0" smtClean="0"/>
              <a:t>Mais, la France et les P-B rejettent le traité constitutionnel. </a:t>
            </a:r>
            <a:endParaRPr lang="fr-FR" dirty="0"/>
          </a:p>
        </p:txBody>
      </p:sp>
      <p:pic>
        <p:nvPicPr>
          <p:cNvPr id="5124" name="Picture 4" descr="H:\Classe de terminale\terminale hist geo  2012\Histoire 2012\thème 4 les echelles de gouvernement\T4 l'Europe\doc.3 page 3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237" y="219941"/>
            <a:ext cx="4154095" cy="663806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4516332" y="360218"/>
            <a:ext cx="1653559" cy="338554"/>
          </a:xfrm>
          <a:prstGeom prst="rect">
            <a:avLst/>
          </a:prstGeom>
          <a:noFill/>
        </p:spPr>
        <p:txBody>
          <a:bodyPr wrap="square" rtlCol="0">
            <a:spAutoFit/>
          </a:bodyPr>
          <a:lstStyle/>
          <a:p>
            <a:r>
              <a:rPr lang="fr-FR" sz="1600" dirty="0" smtClean="0">
                <a:solidFill>
                  <a:srgbClr val="FF0000"/>
                </a:solidFill>
              </a:rPr>
              <a:t>Doc.3 page 347</a:t>
            </a:r>
            <a:endParaRPr lang="fr-FR" sz="1600" dirty="0">
              <a:solidFill>
                <a:srgbClr val="FF0000"/>
              </a:solidFill>
            </a:endParaRPr>
          </a:p>
        </p:txBody>
      </p:sp>
    </p:spTree>
    <p:extLst>
      <p:ext uri="{BB962C8B-B14F-4D97-AF65-F5344CB8AC3E}">
        <p14:creationId xmlns:p14="http://schemas.microsoft.com/office/powerpoint/2010/main" val="234698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5124"/>
                                        </p:tgtEl>
                                        <p:attrNameLst>
                                          <p:attrName>style.visibility</p:attrName>
                                        </p:attrNameLst>
                                      </p:cBhvr>
                                      <p:to>
                                        <p:strVal val="visible"/>
                                      </p:to>
                                    </p:set>
                                    <p:animEffect transition="in" filter="fade">
                                      <p:cBhvr>
                                        <p:cTn id="14" dur="500"/>
                                        <p:tgtEl>
                                          <p:spTgt spid="5124"/>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Classe de terminale\terminale hist geo  2012\Histoire 2012\thème 4 les echelles de gouvernement\T4 l'Europe\doc.4 page 3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7083"/>
            <a:ext cx="4776372" cy="5334866"/>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4156365" y="295564"/>
            <a:ext cx="5052292" cy="2096654"/>
          </a:xfrm>
          <a:prstGeom prst="rect">
            <a:avLst/>
          </a:prstGeom>
          <a:noFill/>
        </p:spPr>
        <p:txBody>
          <a:bodyPr wrap="square" rtlCol="0">
            <a:spAutoFit/>
          </a:bodyPr>
          <a:lstStyle/>
          <a:p>
            <a:pPr marL="285750" indent="-285750" algn="just">
              <a:buFont typeface="Wingdings" panose="05000000000000000000" pitchFamily="2" charset="2"/>
              <a:buChar char="§"/>
            </a:pPr>
            <a:r>
              <a:rPr lang="fr-FR" dirty="0"/>
              <a:t>L'UE adopte alors, en  décembre </a:t>
            </a:r>
            <a:r>
              <a:rPr lang="fr-FR" b="1" dirty="0"/>
              <a:t>2007</a:t>
            </a:r>
            <a:r>
              <a:rPr lang="fr-FR" dirty="0"/>
              <a:t>, </a:t>
            </a:r>
            <a:r>
              <a:rPr lang="fr-FR" b="1" dirty="0"/>
              <a:t>le « traité simplifié » de Lisbonne </a:t>
            </a:r>
            <a:r>
              <a:rPr lang="fr-FR" dirty="0"/>
              <a:t>reprenant l'essentiel du projet précédent qui  renforce le  rôle du parlement européen et crée les postes de </a:t>
            </a:r>
            <a:r>
              <a:rPr lang="fr-FR" b="1" dirty="0"/>
              <a:t>président du Conseil européen </a:t>
            </a:r>
            <a:r>
              <a:rPr lang="fr-FR" dirty="0"/>
              <a:t>et de </a:t>
            </a:r>
            <a:r>
              <a:rPr lang="fr-FR" b="1" dirty="0"/>
              <a:t>haut représentant de l'Union pour les affaires étrangères</a:t>
            </a:r>
            <a:r>
              <a:rPr lang="fr-FR" dirty="0"/>
              <a:t> et </a:t>
            </a:r>
            <a:r>
              <a:rPr lang="fr-FR" b="1" dirty="0"/>
              <a:t>la politique de </a:t>
            </a:r>
            <a:r>
              <a:rPr lang="fr-FR" b="1" dirty="0" smtClean="0"/>
              <a:t>sécurité</a:t>
            </a:r>
            <a:r>
              <a:rPr lang="fr-FR" dirty="0" smtClean="0"/>
              <a:t>.</a:t>
            </a:r>
            <a:endParaRPr lang="fr-FR" dirty="0"/>
          </a:p>
        </p:txBody>
      </p:sp>
      <p:sp>
        <p:nvSpPr>
          <p:cNvPr id="5" name="ZoneTexte 4"/>
          <p:cNvSpPr txBox="1"/>
          <p:nvPr/>
        </p:nvSpPr>
        <p:spPr>
          <a:xfrm>
            <a:off x="387677" y="5233828"/>
            <a:ext cx="1653559" cy="338554"/>
          </a:xfrm>
          <a:prstGeom prst="rect">
            <a:avLst/>
          </a:prstGeom>
          <a:noFill/>
        </p:spPr>
        <p:txBody>
          <a:bodyPr wrap="square" rtlCol="0">
            <a:spAutoFit/>
          </a:bodyPr>
          <a:lstStyle/>
          <a:p>
            <a:r>
              <a:rPr lang="fr-FR" sz="1600" dirty="0" smtClean="0">
                <a:solidFill>
                  <a:srgbClr val="FF0000"/>
                </a:solidFill>
              </a:rPr>
              <a:t>Doc.4 page 347</a:t>
            </a:r>
            <a:endParaRPr lang="fr-FR" sz="1600" dirty="0">
              <a:solidFill>
                <a:srgbClr val="FF0000"/>
              </a:solidFill>
            </a:endParaRPr>
          </a:p>
        </p:txBody>
      </p:sp>
      <p:sp>
        <p:nvSpPr>
          <p:cNvPr id="6" name="Rectangle 5"/>
          <p:cNvSpPr/>
          <p:nvPr/>
        </p:nvSpPr>
        <p:spPr>
          <a:xfrm>
            <a:off x="2811461" y="2687782"/>
            <a:ext cx="1344903" cy="18472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214456" y="295564"/>
            <a:ext cx="2553980" cy="7850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867206" y="2687782"/>
            <a:ext cx="1344903" cy="18472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4234874" y="2479964"/>
            <a:ext cx="4825999" cy="923330"/>
          </a:xfrm>
          <a:prstGeom prst="rect">
            <a:avLst/>
          </a:prstGeom>
          <a:noFill/>
        </p:spPr>
        <p:txBody>
          <a:bodyPr wrap="square" rtlCol="0">
            <a:spAutoFit/>
          </a:bodyPr>
          <a:lstStyle/>
          <a:p>
            <a:pPr marL="285750" indent="-285750" algn="just">
              <a:buFont typeface="Wingdings" panose="05000000000000000000" pitchFamily="2" charset="2"/>
              <a:buChar char="§"/>
            </a:pPr>
            <a:r>
              <a:rPr lang="fr-FR" dirty="0" smtClean="0"/>
              <a:t>Pour faciliter la prise de décision, le vote à la double majorité est étendu à de nouveaux domaines. </a:t>
            </a:r>
            <a:endParaRPr lang="fr-FR" dirty="0"/>
          </a:p>
        </p:txBody>
      </p:sp>
    </p:spTree>
    <p:extLst>
      <p:ext uri="{BB962C8B-B14F-4D97-AF65-F5344CB8AC3E}">
        <p14:creationId xmlns:p14="http://schemas.microsoft.com/office/powerpoint/2010/main" val="94863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ox(i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Classe de terminale\terminale hist geo  2012\Histoire 2012\thème 4 les echelles de gouvernement\T4 l'Europe\doc.5 page 3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06649"/>
            <a:ext cx="5019675" cy="337185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119823" y="3606208"/>
            <a:ext cx="1653559" cy="338554"/>
          </a:xfrm>
          <a:prstGeom prst="rect">
            <a:avLst/>
          </a:prstGeom>
          <a:noFill/>
        </p:spPr>
        <p:txBody>
          <a:bodyPr wrap="square" rtlCol="0">
            <a:spAutoFit/>
          </a:bodyPr>
          <a:lstStyle/>
          <a:p>
            <a:r>
              <a:rPr lang="fr-FR" sz="1600" dirty="0" smtClean="0">
                <a:solidFill>
                  <a:srgbClr val="FF0000"/>
                </a:solidFill>
              </a:rPr>
              <a:t>Doc.5 page 347</a:t>
            </a:r>
            <a:endParaRPr lang="fr-FR" sz="1600" dirty="0">
              <a:solidFill>
                <a:srgbClr val="FF0000"/>
              </a:solidFill>
            </a:endParaRPr>
          </a:p>
        </p:txBody>
      </p:sp>
      <p:sp>
        <p:nvSpPr>
          <p:cNvPr id="4" name="Rectangle 3"/>
          <p:cNvSpPr/>
          <p:nvPr/>
        </p:nvSpPr>
        <p:spPr>
          <a:xfrm>
            <a:off x="119823" y="1524001"/>
            <a:ext cx="4812395" cy="16348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5102801" y="314037"/>
            <a:ext cx="4041199" cy="1200329"/>
          </a:xfrm>
          <a:prstGeom prst="rect">
            <a:avLst/>
          </a:prstGeom>
          <a:noFill/>
        </p:spPr>
        <p:txBody>
          <a:bodyPr wrap="square" rtlCol="0">
            <a:spAutoFit/>
          </a:bodyPr>
          <a:lstStyle/>
          <a:p>
            <a:pPr marL="285750" indent="-285750" algn="just">
              <a:buFont typeface="Wingdings" panose="05000000000000000000" pitchFamily="2" charset="2"/>
              <a:buChar char="§"/>
            </a:pPr>
            <a:r>
              <a:rPr lang="fr-FR" dirty="0" smtClean="0"/>
              <a:t>Dès la préparation du traité, certains journalistes parlent du désenchantement des peuples européens.   </a:t>
            </a:r>
            <a:endParaRPr lang="fr-FR" dirty="0"/>
          </a:p>
        </p:txBody>
      </p:sp>
      <p:pic>
        <p:nvPicPr>
          <p:cNvPr id="6" name="Picture 2" descr="H:\Classe de terminale\terminale hist geo  2012\Histoire 2012\thème 4 les echelles de gouvernement\T4 l'Europe\doc.3 page 3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07" y="3944762"/>
            <a:ext cx="4924425" cy="2505075"/>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258499" y="6247936"/>
            <a:ext cx="4729733" cy="338554"/>
          </a:xfrm>
          <a:prstGeom prst="rect">
            <a:avLst/>
          </a:prstGeom>
          <a:noFill/>
        </p:spPr>
        <p:txBody>
          <a:bodyPr wrap="square" rtlCol="0">
            <a:spAutoFit/>
          </a:bodyPr>
          <a:lstStyle/>
          <a:p>
            <a:r>
              <a:rPr lang="fr-FR" sz="1600" dirty="0" smtClean="0">
                <a:solidFill>
                  <a:srgbClr val="FF0000"/>
                </a:solidFill>
              </a:rPr>
              <a:t>Doc.3 page 348</a:t>
            </a:r>
            <a:endParaRPr lang="fr-FR" sz="1600" dirty="0">
              <a:solidFill>
                <a:srgbClr val="FF0000"/>
              </a:solidFill>
            </a:endParaRPr>
          </a:p>
        </p:txBody>
      </p:sp>
      <p:sp>
        <p:nvSpPr>
          <p:cNvPr id="8" name="Rectangle 7"/>
          <p:cNvSpPr/>
          <p:nvPr/>
        </p:nvSpPr>
        <p:spPr>
          <a:xfrm>
            <a:off x="119823" y="5682934"/>
            <a:ext cx="6142432" cy="2735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3188152" y="5694867"/>
            <a:ext cx="1616364" cy="261610"/>
          </a:xfrm>
          <a:prstGeom prst="rect">
            <a:avLst/>
          </a:prstGeom>
          <a:solidFill>
            <a:srgbClr val="FF99CC"/>
          </a:solidFill>
        </p:spPr>
        <p:txBody>
          <a:bodyPr wrap="square" rtlCol="0">
            <a:spAutoFit/>
          </a:bodyPr>
          <a:lstStyle/>
          <a:p>
            <a:r>
              <a:rPr lang="fr-FR" sz="1100" b="1" dirty="0" smtClean="0"/>
              <a:t>2014 </a:t>
            </a:r>
            <a:r>
              <a:rPr lang="fr-FR" sz="1100" dirty="0" smtClean="0"/>
              <a:t>(28 Etats membres)</a:t>
            </a:r>
            <a:endParaRPr lang="fr-FR" sz="1100" b="1" dirty="0"/>
          </a:p>
        </p:txBody>
      </p:sp>
      <p:sp>
        <p:nvSpPr>
          <p:cNvPr id="9" name="ZoneTexte 8"/>
          <p:cNvSpPr txBox="1"/>
          <p:nvPr/>
        </p:nvSpPr>
        <p:spPr>
          <a:xfrm>
            <a:off x="4804516" y="5694867"/>
            <a:ext cx="1457739" cy="261610"/>
          </a:xfrm>
          <a:prstGeom prst="rect">
            <a:avLst/>
          </a:prstGeom>
          <a:solidFill>
            <a:srgbClr val="FFCC66"/>
          </a:solidFill>
        </p:spPr>
        <p:txBody>
          <a:bodyPr wrap="square" rtlCol="0">
            <a:spAutoFit/>
          </a:bodyPr>
          <a:lstStyle/>
          <a:p>
            <a:pPr algn="ctr"/>
            <a:r>
              <a:rPr lang="fr-FR" sz="1100" dirty="0" smtClean="0"/>
              <a:t>42,5%</a:t>
            </a:r>
            <a:endParaRPr lang="fr-FR" sz="1100" dirty="0"/>
          </a:p>
        </p:txBody>
      </p:sp>
      <p:sp>
        <p:nvSpPr>
          <p:cNvPr id="10" name="ZoneTexte 9"/>
          <p:cNvSpPr txBox="1"/>
          <p:nvPr/>
        </p:nvSpPr>
        <p:spPr>
          <a:xfrm>
            <a:off x="5102801" y="1671782"/>
            <a:ext cx="4041199" cy="923330"/>
          </a:xfrm>
          <a:prstGeom prst="rect">
            <a:avLst/>
          </a:prstGeom>
          <a:noFill/>
        </p:spPr>
        <p:txBody>
          <a:bodyPr wrap="square" rtlCol="0">
            <a:spAutoFit/>
          </a:bodyPr>
          <a:lstStyle/>
          <a:p>
            <a:pPr algn="just"/>
            <a:r>
              <a:rPr lang="fr-FR" dirty="0" smtClean="0"/>
              <a:t>- Les 2 dernières élections européennes (2009-2014) ont battu des records d’abstention</a:t>
            </a:r>
            <a:endParaRPr lang="fr-FR" dirty="0"/>
          </a:p>
        </p:txBody>
      </p:sp>
    </p:spTree>
    <p:extLst>
      <p:ext uri="{BB962C8B-B14F-4D97-AF65-F5344CB8AC3E}">
        <p14:creationId xmlns:p14="http://schemas.microsoft.com/office/powerpoint/2010/main" val="81946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4" presetClass="entr" presetSubtype="1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ox(i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8" grpId="0" animBg="1"/>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915400" cy="954107"/>
          </a:xfrm>
          <a:prstGeom prst="rect">
            <a:avLst/>
          </a:prstGeom>
          <a:noFill/>
        </p:spPr>
        <p:txBody>
          <a:bodyPr wrap="square" rtlCol="0">
            <a:spAutoFit/>
          </a:bodyPr>
          <a:lstStyle/>
          <a:p>
            <a:r>
              <a:rPr lang="fr-FR" sz="2000" b="1" dirty="0" smtClean="0">
                <a:solidFill>
                  <a:srgbClr val="C00000"/>
                </a:solidFill>
              </a:rPr>
              <a:t>III. LE PROJET POLITIQUE EUROPEEN FORT DEPUIS 1989</a:t>
            </a:r>
          </a:p>
          <a:p>
            <a:endParaRPr lang="fr-FR" b="1" dirty="0" smtClean="0">
              <a:solidFill>
                <a:srgbClr val="FFC000"/>
              </a:solidFill>
            </a:endParaRPr>
          </a:p>
          <a:p>
            <a:r>
              <a:rPr lang="fr-FR" b="1" dirty="0" smtClean="0">
                <a:solidFill>
                  <a:srgbClr val="FFC000"/>
                </a:solidFill>
              </a:rPr>
              <a:t>A/ Les répercussions de l’effondrement du bloc communiste en Europe</a:t>
            </a:r>
            <a:endParaRPr lang="fr-FR" b="1" dirty="0">
              <a:solidFill>
                <a:srgbClr val="FFC000"/>
              </a:solidFill>
            </a:endParaRPr>
          </a:p>
        </p:txBody>
      </p:sp>
      <p:sp>
        <p:nvSpPr>
          <p:cNvPr id="3" name="ZoneTexte 2"/>
          <p:cNvSpPr txBox="1"/>
          <p:nvPr/>
        </p:nvSpPr>
        <p:spPr>
          <a:xfrm>
            <a:off x="0" y="1062182"/>
            <a:ext cx="8285018" cy="369332"/>
          </a:xfrm>
          <a:prstGeom prst="rect">
            <a:avLst/>
          </a:prstGeom>
          <a:noFill/>
        </p:spPr>
        <p:txBody>
          <a:bodyPr wrap="square" rtlCol="0">
            <a:spAutoFit/>
          </a:bodyPr>
          <a:lstStyle/>
          <a:p>
            <a:r>
              <a:rPr lang="fr-FR" b="1" dirty="0" smtClean="0">
                <a:solidFill>
                  <a:srgbClr val="FFC000"/>
                </a:solidFill>
              </a:rPr>
              <a:t>B/ La construction d’une Europe politique, quel bilan?</a:t>
            </a:r>
            <a:endParaRPr lang="fr-FR" b="1" dirty="0">
              <a:solidFill>
                <a:srgbClr val="FFC000"/>
              </a:solidFill>
            </a:endParaRPr>
          </a:p>
        </p:txBody>
      </p:sp>
      <p:sp>
        <p:nvSpPr>
          <p:cNvPr id="4" name="ZoneTexte 3"/>
          <p:cNvSpPr txBox="1"/>
          <p:nvPr/>
        </p:nvSpPr>
        <p:spPr>
          <a:xfrm>
            <a:off x="415636" y="1570182"/>
            <a:ext cx="6345382" cy="369332"/>
          </a:xfrm>
          <a:prstGeom prst="rect">
            <a:avLst/>
          </a:prstGeom>
          <a:noFill/>
        </p:spPr>
        <p:txBody>
          <a:bodyPr wrap="square" rtlCol="0">
            <a:spAutoFit/>
          </a:bodyPr>
          <a:lstStyle/>
          <a:p>
            <a:pPr marL="342900" indent="-342900">
              <a:buFont typeface="+mj-lt"/>
              <a:buAutoNum type="arabicPeriod"/>
            </a:pPr>
            <a:r>
              <a:rPr lang="fr-FR" b="1" dirty="0" smtClean="0">
                <a:solidFill>
                  <a:srgbClr val="7030A0"/>
                </a:solidFill>
              </a:rPr>
              <a:t>La nécessaire adaptation des </a:t>
            </a:r>
            <a:r>
              <a:rPr lang="fr-FR" b="1" dirty="0" smtClean="0">
                <a:solidFill>
                  <a:srgbClr val="7030A0"/>
                </a:solidFill>
              </a:rPr>
              <a:t>institutions </a:t>
            </a:r>
            <a:endParaRPr lang="fr-FR" b="1" dirty="0">
              <a:solidFill>
                <a:srgbClr val="7030A0"/>
              </a:solidFill>
            </a:endParaRPr>
          </a:p>
        </p:txBody>
      </p:sp>
      <p:sp>
        <p:nvSpPr>
          <p:cNvPr id="5" name="ZoneTexte 4"/>
          <p:cNvSpPr txBox="1"/>
          <p:nvPr/>
        </p:nvSpPr>
        <p:spPr>
          <a:xfrm>
            <a:off x="415636" y="2018145"/>
            <a:ext cx="6345382" cy="369332"/>
          </a:xfrm>
          <a:prstGeom prst="rect">
            <a:avLst/>
          </a:prstGeom>
          <a:noFill/>
        </p:spPr>
        <p:txBody>
          <a:bodyPr wrap="square" rtlCol="0">
            <a:spAutoFit/>
          </a:bodyPr>
          <a:lstStyle/>
          <a:p>
            <a:pPr marL="342900" indent="-342900">
              <a:buFont typeface="+mj-lt"/>
              <a:buAutoNum type="arabicPeriod" startAt="2"/>
            </a:pPr>
            <a:r>
              <a:rPr lang="fr-FR" b="1" dirty="0" smtClean="0">
                <a:solidFill>
                  <a:srgbClr val="7030A0"/>
                </a:solidFill>
              </a:rPr>
              <a:t>Quel avenir pour l’Europe? (de 2007 à aujourd’hui)</a:t>
            </a:r>
            <a:endParaRPr lang="fr-FR" b="1" dirty="0">
              <a:solidFill>
                <a:srgbClr val="7030A0"/>
              </a:solidFill>
            </a:endParaRPr>
          </a:p>
        </p:txBody>
      </p:sp>
    </p:spTree>
    <p:extLst>
      <p:ext uri="{BB962C8B-B14F-4D97-AF65-F5344CB8AC3E}">
        <p14:creationId xmlns:p14="http://schemas.microsoft.com/office/powerpoint/2010/main" val="332522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0836" y="110836"/>
            <a:ext cx="8499764" cy="923330"/>
          </a:xfrm>
          <a:prstGeom prst="rect">
            <a:avLst/>
          </a:prstGeom>
          <a:noFill/>
        </p:spPr>
        <p:txBody>
          <a:bodyPr wrap="square" rtlCol="0">
            <a:spAutoFit/>
          </a:bodyPr>
          <a:lstStyle/>
          <a:p>
            <a:pPr marL="285750" lvl="1" indent="-285750">
              <a:buFont typeface="Wingdings" panose="05000000000000000000" pitchFamily="2" charset="2"/>
              <a:buChar char="§"/>
            </a:pPr>
            <a:r>
              <a:rPr lang="fr-FR" b="1" dirty="0"/>
              <a:t>Le défi de la mondialisation. (Crises des dettes et la question monétaire, la perte de vitesse de l’UE) </a:t>
            </a:r>
            <a:endParaRPr lang="fr-FR" dirty="0"/>
          </a:p>
          <a:p>
            <a:endParaRPr lang="fr-FR" dirty="0"/>
          </a:p>
        </p:txBody>
      </p:sp>
      <p:sp>
        <p:nvSpPr>
          <p:cNvPr id="3" name="ZoneTexte 2"/>
          <p:cNvSpPr txBox="1"/>
          <p:nvPr/>
        </p:nvSpPr>
        <p:spPr>
          <a:xfrm>
            <a:off x="110836" y="877455"/>
            <a:ext cx="8903855" cy="4031873"/>
          </a:xfrm>
          <a:prstGeom prst="rect">
            <a:avLst/>
          </a:prstGeom>
          <a:noFill/>
        </p:spPr>
        <p:txBody>
          <a:bodyPr wrap="square" rtlCol="0">
            <a:spAutoFit/>
          </a:bodyPr>
          <a:lstStyle/>
          <a:p>
            <a:pPr marL="285750" indent="-285750" algn="just">
              <a:buFontTx/>
              <a:buChar char="-"/>
            </a:pPr>
            <a:r>
              <a:rPr lang="fr-FR" sz="1600" b="1" dirty="0" smtClean="0"/>
              <a:t>Depuis </a:t>
            </a:r>
            <a:r>
              <a:rPr lang="fr-FR" sz="1600" b="1" dirty="0"/>
              <a:t>2008,</a:t>
            </a:r>
            <a:r>
              <a:rPr lang="fr-FR" sz="1600" dirty="0"/>
              <a:t> l’UE européenne est confrontée à un problème de surendettement de certains Etats-membres. Les « PIGS » </a:t>
            </a:r>
            <a:r>
              <a:rPr lang="fr-FR" sz="1600" dirty="0" smtClean="0"/>
              <a:t>(Portugal, Irlande, Grèce, Espagne) </a:t>
            </a:r>
            <a:r>
              <a:rPr lang="fr-FR" sz="1600" dirty="0"/>
              <a:t>ne parviennent que difficilement à maîtriser leurs dépenses publiques et ne respectent pas les « critères de Maastricht »(3% de déficit public annuel maximum et  taux d’endettement inférieur à 60 % du PIB) qui imposaient aux Etats des règles communes de stabilité budgétaire pour garantir une convergence économique. </a:t>
            </a:r>
            <a:endParaRPr lang="fr-FR" sz="1600" dirty="0" smtClean="0"/>
          </a:p>
          <a:p>
            <a:pPr algn="just"/>
            <a:endParaRPr lang="fr-FR" dirty="0"/>
          </a:p>
          <a:p>
            <a:pPr marL="285750" indent="-285750" algn="just">
              <a:buFontTx/>
              <a:buChar char="-"/>
            </a:pPr>
            <a:r>
              <a:rPr lang="fr-FR" sz="1600" dirty="0" smtClean="0"/>
              <a:t>La Grèce est soumis depuis cinq ans a une politique de rigueur budgétaire dont les effets sociaux sont dévastateurs. </a:t>
            </a:r>
          </a:p>
          <a:p>
            <a:pPr algn="just"/>
            <a:endParaRPr lang="fr-FR" dirty="0" smtClean="0"/>
          </a:p>
          <a:p>
            <a:endParaRPr lang="fr-FR" dirty="0"/>
          </a:p>
          <a:p>
            <a:endParaRPr lang="fr-FR" dirty="0" smtClean="0"/>
          </a:p>
          <a:p>
            <a:endParaRPr lang="fr-FR" dirty="0"/>
          </a:p>
          <a:p>
            <a:endParaRPr lang="fr-FR" dirty="0" smtClean="0"/>
          </a:p>
          <a:p>
            <a:endParaRPr lang="fr-FR" dirty="0"/>
          </a:p>
          <a:p>
            <a:endParaRPr lang="fr-FR"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3106" y="2983346"/>
            <a:ext cx="2319314" cy="3532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025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par>
                                <p:cTn id="12" presetID="1"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0"/>
            <a:ext cx="8797637" cy="369332"/>
          </a:xfrm>
          <a:prstGeom prst="rect">
            <a:avLst/>
          </a:prstGeom>
          <a:noFill/>
        </p:spPr>
        <p:txBody>
          <a:bodyPr wrap="square" rtlCol="0">
            <a:spAutoFit/>
          </a:bodyPr>
          <a:lstStyle/>
          <a:p>
            <a:pPr marL="285750" lvl="1" indent="-285750">
              <a:buFont typeface="Wingdings" panose="05000000000000000000" pitchFamily="2" charset="2"/>
              <a:buChar char="§"/>
            </a:pPr>
            <a:r>
              <a:rPr lang="fr-FR" b="1" dirty="0"/>
              <a:t>Une Europe des </a:t>
            </a:r>
            <a:r>
              <a:rPr lang="fr-FR" b="1" dirty="0" smtClean="0"/>
              <a:t>peuples</a:t>
            </a:r>
            <a:r>
              <a:rPr lang="fr-FR" b="1" dirty="0"/>
              <a:t> </a:t>
            </a:r>
            <a:r>
              <a:rPr lang="fr-FR" b="1" dirty="0" smtClean="0"/>
              <a:t>? </a:t>
            </a:r>
            <a:endParaRPr lang="fr-FR" dirty="0"/>
          </a:p>
        </p:txBody>
      </p:sp>
      <p:sp>
        <p:nvSpPr>
          <p:cNvPr id="4" name="ZoneTexte 3"/>
          <p:cNvSpPr txBox="1"/>
          <p:nvPr/>
        </p:nvSpPr>
        <p:spPr>
          <a:xfrm>
            <a:off x="0" y="535708"/>
            <a:ext cx="8945419" cy="923330"/>
          </a:xfrm>
          <a:prstGeom prst="rect">
            <a:avLst/>
          </a:prstGeom>
          <a:noFill/>
        </p:spPr>
        <p:txBody>
          <a:bodyPr wrap="square" rtlCol="0">
            <a:spAutoFit/>
          </a:bodyPr>
          <a:lstStyle/>
          <a:p>
            <a:pPr algn="just"/>
            <a:r>
              <a:rPr lang="fr-FR" dirty="0" smtClean="0"/>
              <a:t>-</a:t>
            </a:r>
            <a:r>
              <a:rPr lang="fr-FR" sz="1600" dirty="0" smtClean="0"/>
              <a:t> </a:t>
            </a:r>
            <a:r>
              <a:rPr lang="fr-FR" sz="1600" dirty="0"/>
              <a:t>Depuis 1992, l’UE a institué une citoyenneté européenne mais n’est pas parvenue créer une Europe des peuples. </a:t>
            </a:r>
          </a:p>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535" y="2050165"/>
            <a:ext cx="5029513" cy="1287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171" y="3337339"/>
            <a:ext cx="3374594" cy="1565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70571" y="1283855"/>
            <a:ext cx="8874848" cy="615553"/>
          </a:xfrm>
          <a:prstGeom prst="rect">
            <a:avLst/>
          </a:prstGeom>
          <a:noFill/>
        </p:spPr>
        <p:txBody>
          <a:bodyPr wrap="square" rtlCol="0">
            <a:spAutoFit/>
          </a:bodyPr>
          <a:lstStyle/>
          <a:p>
            <a:pPr algn="just"/>
            <a:r>
              <a:rPr lang="fr-FR" dirty="0" smtClean="0"/>
              <a:t>- </a:t>
            </a:r>
            <a:r>
              <a:rPr lang="fr-FR" sz="1600" dirty="0"/>
              <a:t>Le nombre de députés européens élus sur des listes « anti-européennes » est passé de quelques dizaines en 1994 à plus de </a:t>
            </a:r>
            <a:r>
              <a:rPr lang="fr-FR" sz="1600" dirty="0" smtClean="0"/>
              <a:t>170 aujourd’hui. </a:t>
            </a:r>
            <a:r>
              <a:rPr lang="fr-FR" sz="1600" dirty="0"/>
              <a:t> </a:t>
            </a:r>
            <a:r>
              <a:rPr lang="fr-FR" sz="1600" dirty="0" smtClean="0"/>
              <a:t>Le cas français est exemplaire</a:t>
            </a:r>
            <a:endParaRPr lang="fr-FR" sz="1600" dirty="0"/>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462" y="2050165"/>
            <a:ext cx="7148727" cy="3149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7769" y="4577918"/>
            <a:ext cx="405765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6086764" y="2290618"/>
            <a:ext cx="2858655" cy="646331"/>
          </a:xfrm>
          <a:prstGeom prst="rect">
            <a:avLst/>
          </a:prstGeom>
          <a:noFill/>
        </p:spPr>
        <p:txBody>
          <a:bodyPr wrap="square" rtlCol="0">
            <a:spAutoFit/>
          </a:bodyPr>
          <a:lstStyle/>
          <a:p>
            <a:pPr algn="just"/>
            <a:r>
              <a:rPr lang="fr-FR" dirty="0" smtClean="0"/>
              <a:t>Parlement européen élu fin mai 2014</a:t>
            </a:r>
            <a:endParaRPr lang="fr-FR" dirty="0"/>
          </a:p>
        </p:txBody>
      </p:sp>
    </p:spTree>
    <p:extLst>
      <p:ext uri="{BB962C8B-B14F-4D97-AF65-F5344CB8AC3E}">
        <p14:creationId xmlns:p14="http://schemas.microsoft.com/office/powerpoint/2010/main" val="354923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2052"/>
                                        </p:tgtEl>
                                        <p:attrNameLst>
                                          <p:attrName>style.visibility</p:attrName>
                                        </p:attrNameLst>
                                      </p:cBhvr>
                                      <p:to>
                                        <p:strVal val="visible"/>
                                      </p:to>
                                    </p:set>
                                    <p:animEffect transition="in" filter="fade">
                                      <p:cBhvr>
                                        <p:cTn id="24" dur="500"/>
                                        <p:tgtEl>
                                          <p:spTgt spid="2052"/>
                                        </p:tgtEl>
                                      </p:cBhvr>
                                    </p:animEffect>
                                  </p:childTnLst>
                                </p:cTn>
                              </p:par>
                              <p:par>
                                <p:cTn id="25" presetID="10" presetClass="entr" presetSubtype="0" fill="hold" nodeType="withEffect">
                                  <p:stCondLst>
                                    <p:cond delay="0"/>
                                  </p:stCondLst>
                                  <p:childTnLst>
                                    <p:set>
                                      <p:cBhvr>
                                        <p:cTn id="26" dur="1" fill="hold">
                                          <p:stCondLst>
                                            <p:cond delay="0"/>
                                          </p:stCondLst>
                                        </p:cTn>
                                        <p:tgtEl>
                                          <p:spTgt spid="2053"/>
                                        </p:tgtEl>
                                        <p:attrNameLst>
                                          <p:attrName>style.visibility</p:attrName>
                                        </p:attrNameLst>
                                      </p:cBhvr>
                                      <p:to>
                                        <p:strVal val="visible"/>
                                      </p:to>
                                    </p:set>
                                    <p:animEffect transition="in" filter="fade">
                                      <p:cBhvr>
                                        <p:cTn id="2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797637" cy="369332"/>
          </a:xfrm>
          <a:prstGeom prst="rect">
            <a:avLst/>
          </a:prstGeom>
          <a:noFill/>
        </p:spPr>
        <p:txBody>
          <a:bodyPr wrap="square" rtlCol="0">
            <a:spAutoFit/>
          </a:bodyPr>
          <a:lstStyle/>
          <a:p>
            <a:pPr marL="285750" lvl="1" indent="-285750">
              <a:buFont typeface="Wingdings" panose="05000000000000000000" pitchFamily="2" charset="2"/>
              <a:buChar char="§"/>
            </a:pPr>
            <a:r>
              <a:rPr lang="fr-FR" b="1" dirty="0"/>
              <a:t>Une Europe des </a:t>
            </a:r>
            <a:r>
              <a:rPr lang="fr-FR" b="1" dirty="0" smtClean="0"/>
              <a:t>peuples</a:t>
            </a:r>
            <a:r>
              <a:rPr lang="fr-FR" b="1" dirty="0"/>
              <a:t> </a:t>
            </a:r>
            <a:r>
              <a:rPr lang="fr-FR" b="1" dirty="0" smtClean="0"/>
              <a:t>? </a:t>
            </a: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461" y="440026"/>
            <a:ext cx="4810125"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4988232" y="440026"/>
            <a:ext cx="4729733" cy="338554"/>
          </a:xfrm>
          <a:prstGeom prst="rect">
            <a:avLst/>
          </a:prstGeom>
          <a:noFill/>
        </p:spPr>
        <p:txBody>
          <a:bodyPr wrap="square" rtlCol="0">
            <a:spAutoFit/>
          </a:bodyPr>
          <a:lstStyle/>
          <a:p>
            <a:r>
              <a:rPr lang="fr-FR" sz="1600" dirty="0" smtClean="0">
                <a:solidFill>
                  <a:srgbClr val="FF0000"/>
                </a:solidFill>
              </a:rPr>
              <a:t>Doc.6 </a:t>
            </a:r>
            <a:r>
              <a:rPr lang="fr-FR" sz="1600" dirty="0" smtClean="0">
                <a:solidFill>
                  <a:srgbClr val="FF0000"/>
                </a:solidFill>
              </a:rPr>
              <a:t>page </a:t>
            </a:r>
            <a:r>
              <a:rPr lang="fr-FR" sz="1600" dirty="0" smtClean="0">
                <a:solidFill>
                  <a:srgbClr val="FF0000"/>
                </a:solidFill>
              </a:rPr>
              <a:t>349</a:t>
            </a:r>
            <a:endParaRPr lang="fr-FR" sz="1600" dirty="0">
              <a:solidFill>
                <a:srgbClr val="FF0000"/>
              </a:solidFill>
            </a:endParaRPr>
          </a:p>
        </p:txBody>
      </p:sp>
      <p:sp>
        <p:nvSpPr>
          <p:cNvPr id="3" name="ZoneTexte 2"/>
          <p:cNvSpPr txBox="1"/>
          <p:nvPr/>
        </p:nvSpPr>
        <p:spPr>
          <a:xfrm>
            <a:off x="4988232" y="1052945"/>
            <a:ext cx="4054168" cy="1600438"/>
          </a:xfrm>
          <a:prstGeom prst="rect">
            <a:avLst/>
          </a:prstGeom>
          <a:noFill/>
        </p:spPr>
        <p:txBody>
          <a:bodyPr wrap="square" rtlCol="0">
            <a:spAutoFit/>
          </a:bodyPr>
          <a:lstStyle/>
          <a:p>
            <a:pPr algn="just"/>
            <a:r>
              <a:rPr lang="fr-FR" dirty="0" smtClean="0"/>
              <a:t>-</a:t>
            </a:r>
            <a:r>
              <a:rPr lang="fr-FR" sz="1600" dirty="0" smtClean="0"/>
              <a:t> </a:t>
            </a:r>
            <a:r>
              <a:rPr lang="fr-FR" sz="1600" dirty="0"/>
              <a:t>L’UE ne parvient pas à créer un attachement citoyen à son projet. Le déficit démocratique est réel, il contribue à faire apparaître les responsables européens comme des « technocrates » et non des hommes </a:t>
            </a:r>
            <a:r>
              <a:rPr lang="fr-FR" sz="1600" dirty="0" smtClean="0"/>
              <a:t>politiques responsables </a:t>
            </a:r>
            <a:r>
              <a:rPr lang="fr-FR" sz="1600" dirty="0"/>
              <a:t>devant leurs citoyens.</a:t>
            </a:r>
            <a:r>
              <a:rPr lang="fr-FR" sz="1600" dirty="0" smtClean="0"/>
              <a:t> </a:t>
            </a:r>
            <a:endParaRPr lang="fr-FR" sz="1600" dirty="0"/>
          </a:p>
        </p:txBody>
      </p:sp>
    </p:spTree>
    <p:extLst>
      <p:ext uri="{BB962C8B-B14F-4D97-AF65-F5344CB8AC3E}">
        <p14:creationId xmlns:p14="http://schemas.microsoft.com/office/powerpoint/2010/main" val="84503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8797637" cy="369332"/>
          </a:xfrm>
          <a:prstGeom prst="rect">
            <a:avLst/>
          </a:prstGeom>
          <a:noFill/>
        </p:spPr>
        <p:txBody>
          <a:bodyPr wrap="square" rtlCol="0">
            <a:spAutoFit/>
          </a:bodyPr>
          <a:lstStyle/>
          <a:p>
            <a:pPr marL="285750" lvl="1" indent="-285750">
              <a:buFont typeface="Wingdings" panose="05000000000000000000" pitchFamily="2" charset="2"/>
              <a:buChar char="§"/>
            </a:pPr>
            <a:r>
              <a:rPr lang="fr-FR" b="1" dirty="0"/>
              <a:t>Une </a:t>
            </a:r>
            <a:r>
              <a:rPr lang="fr-FR" b="1" dirty="0" smtClean="0"/>
              <a:t>Europe à la carte </a:t>
            </a:r>
            <a:endParaRPr lang="fr-FR" dirty="0"/>
          </a:p>
        </p:txBody>
      </p:sp>
      <p:pic>
        <p:nvPicPr>
          <p:cNvPr id="4099" name="Picture 3" descr="H:\Classe de terminale\terminale hist geo  2012\Histoire 2012\thème 4 les echelles de gouvernement\T4 l'Europe\Une Europe à ma carte page 3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40" y="452005"/>
            <a:ext cx="7505700" cy="486410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7721888" y="452005"/>
            <a:ext cx="2151497" cy="338554"/>
          </a:xfrm>
          <a:prstGeom prst="rect">
            <a:avLst/>
          </a:prstGeom>
          <a:noFill/>
        </p:spPr>
        <p:txBody>
          <a:bodyPr wrap="square" rtlCol="0">
            <a:spAutoFit/>
          </a:bodyPr>
          <a:lstStyle/>
          <a:p>
            <a:r>
              <a:rPr lang="fr-FR" sz="1600" dirty="0">
                <a:solidFill>
                  <a:srgbClr val="FF0000"/>
                </a:solidFill>
                <a:latin typeface="+mj-lt"/>
                <a:cs typeface="Arial" pitchFamily="34" charset="0"/>
              </a:rPr>
              <a:t>P</a:t>
            </a:r>
            <a:r>
              <a:rPr lang="fr-FR" sz="1600" dirty="0" smtClean="0">
                <a:solidFill>
                  <a:srgbClr val="FF0000"/>
                </a:solidFill>
                <a:latin typeface="+mj-lt"/>
                <a:cs typeface="Arial" pitchFamily="34" charset="0"/>
              </a:rPr>
              <a:t>age 335</a:t>
            </a:r>
            <a:endParaRPr lang="fr-FR" sz="1600" dirty="0">
              <a:solidFill>
                <a:srgbClr val="FF0000"/>
              </a:solidFill>
              <a:latin typeface="+mj-lt"/>
              <a:cs typeface="Arial" pitchFamily="34" charset="0"/>
            </a:endParaRPr>
          </a:p>
        </p:txBody>
      </p:sp>
      <p:sp>
        <p:nvSpPr>
          <p:cNvPr id="6" name="Rectangle 5"/>
          <p:cNvSpPr/>
          <p:nvPr/>
        </p:nvSpPr>
        <p:spPr>
          <a:xfrm>
            <a:off x="5776186" y="4110224"/>
            <a:ext cx="1911354" cy="9790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81840" y="5316105"/>
            <a:ext cx="8962160" cy="1077218"/>
          </a:xfrm>
          <a:prstGeom prst="rect">
            <a:avLst/>
          </a:prstGeom>
          <a:noFill/>
        </p:spPr>
        <p:txBody>
          <a:bodyPr wrap="square" rtlCol="0">
            <a:spAutoFit/>
          </a:bodyPr>
          <a:lstStyle/>
          <a:p>
            <a:pPr algn="just"/>
            <a:r>
              <a:rPr lang="fr-FR" sz="1600" dirty="0" smtClean="0"/>
              <a:t>- </a:t>
            </a:r>
            <a:r>
              <a:rPr lang="fr-FR" sz="1600" dirty="0"/>
              <a:t>Il nait une Europe à la carte : Royaume-Uni, Suède et Danemark hors de la zone euro / RU et Irlande hors de Schengen / Danemark hors de l’Europe de la Défense / projets de coopérations renforcées (</a:t>
            </a:r>
            <a:r>
              <a:rPr lang="fr-FR" sz="1600" dirty="0" smtClean="0"/>
              <a:t>France-Allemagne</a:t>
            </a:r>
            <a:r>
              <a:rPr lang="fr-FR" sz="1600" dirty="0"/>
              <a:t>).</a:t>
            </a:r>
          </a:p>
          <a:p>
            <a:endParaRPr lang="fr-FR" sz="1600" dirty="0"/>
          </a:p>
        </p:txBody>
      </p:sp>
    </p:spTree>
    <p:extLst>
      <p:ext uri="{BB962C8B-B14F-4D97-AF65-F5344CB8AC3E}">
        <p14:creationId xmlns:p14="http://schemas.microsoft.com/office/powerpoint/2010/main" val="415631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184727"/>
            <a:ext cx="9144000" cy="4832092"/>
          </a:xfrm>
          <a:prstGeom prst="rect">
            <a:avLst/>
          </a:prstGeom>
          <a:noFill/>
        </p:spPr>
        <p:txBody>
          <a:bodyPr wrap="square" rtlCol="0">
            <a:spAutoFit/>
          </a:bodyPr>
          <a:lstStyle/>
          <a:p>
            <a:r>
              <a:rPr lang="fr-FR" sz="2000" b="1" dirty="0">
                <a:solidFill>
                  <a:srgbClr val="C00000"/>
                </a:solidFill>
              </a:rPr>
              <a:t>C</a:t>
            </a:r>
            <a:r>
              <a:rPr lang="fr-FR" sz="2000" b="1" dirty="0" smtClean="0">
                <a:solidFill>
                  <a:srgbClr val="C00000"/>
                </a:solidFill>
              </a:rPr>
              <a:t>onclusion </a:t>
            </a:r>
            <a:r>
              <a:rPr lang="fr-FR" sz="2000" b="1" dirty="0">
                <a:solidFill>
                  <a:srgbClr val="C00000"/>
                </a:solidFill>
              </a:rPr>
              <a:t>: l’Union européenne traverse des moments difficiles</a:t>
            </a:r>
            <a:endParaRPr lang="fr-FR" sz="2000" dirty="0">
              <a:solidFill>
                <a:srgbClr val="C00000"/>
              </a:solidFill>
            </a:endParaRPr>
          </a:p>
          <a:p>
            <a:endParaRPr lang="fr-FR" dirty="0" smtClean="0"/>
          </a:p>
          <a:p>
            <a:pPr algn="just"/>
            <a:r>
              <a:rPr lang="fr-FR" dirty="0" smtClean="0"/>
              <a:t>L'UE </a:t>
            </a:r>
            <a:r>
              <a:rPr lang="fr-FR" dirty="0"/>
              <a:t>est un « nain » diplomatique et militaire : pas de politique étrangère commune : cf. divergences en 2003 sur la 2e guerre en Irak : France et Allemagne contre, beaucoup d’autres pour. L’Europe a encore besoin de l’OTAN. L'UE n'est pas membre permanent du Conseil de sécurité de l'ONU, elle y dépend de la France et du Royaume-Uni</a:t>
            </a:r>
            <a:r>
              <a:rPr lang="fr-FR" dirty="0" smtClean="0"/>
              <a:t>.</a:t>
            </a:r>
          </a:p>
          <a:p>
            <a:endParaRPr lang="fr-FR" dirty="0"/>
          </a:p>
          <a:p>
            <a:pPr algn="just"/>
            <a:r>
              <a:rPr lang="fr-FR" dirty="0"/>
              <a:t>L'UE traverse une grave crise économique qui oppose ses membres du Sud (Grèce, Portugal, Espagne,  désormais Italie et Chypre) en grande difficulté aux membres du Nord et particulièrement à l'Allemagne, devenue la puissance européenne dominante et à laquelle les opinions publiques sont de plus en plus hostiles. Beaucoup ne veulent plus payer pour les autres et demandent la sortie de l'euro</a:t>
            </a:r>
            <a:r>
              <a:rPr lang="fr-FR" dirty="0" smtClean="0"/>
              <a:t>.</a:t>
            </a:r>
          </a:p>
          <a:p>
            <a:endParaRPr lang="fr-FR" dirty="0"/>
          </a:p>
          <a:p>
            <a:pPr algn="just"/>
            <a:r>
              <a:rPr lang="fr-FR" dirty="0"/>
              <a:t>Les opinions publiques se méfient de plus en plus de l'UE : institutions jugées complexes et peu démocratiques, manque d’Europe sociale dénoncé, dénonciation d’une Europe libérale. Les partis eurosceptiques sont de plus en plus entendus. </a:t>
            </a:r>
          </a:p>
          <a:p>
            <a:endParaRPr lang="fr-FR" dirty="0"/>
          </a:p>
        </p:txBody>
      </p:sp>
    </p:spTree>
    <p:extLst>
      <p:ext uri="{BB962C8B-B14F-4D97-AF65-F5344CB8AC3E}">
        <p14:creationId xmlns:p14="http://schemas.microsoft.com/office/powerpoint/2010/main" val="392522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9469</TotalTime>
  <Words>5500</Words>
  <Application>Microsoft Office PowerPoint</Application>
  <PresentationFormat>Affichage à l'écran (4:3)</PresentationFormat>
  <Paragraphs>395</Paragraphs>
  <Slides>80</Slides>
  <Notes>0</Notes>
  <HiddenSlides>0</HiddenSlides>
  <MMClips>0</MMClips>
  <ScaleCrop>false</ScaleCrop>
  <HeadingPairs>
    <vt:vector size="4" baseType="variant">
      <vt:variant>
        <vt:lpstr>Thème</vt:lpstr>
      </vt:variant>
      <vt:variant>
        <vt:i4>1</vt:i4>
      </vt:variant>
      <vt:variant>
        <vt:lpstr>Titres des diapositives</vt:lpstr>
      </vt:variant>
      <vt:variant>
        <vt:i4>80</vt:i4>
      </vt:variant>
    </vt:vector>
  </HeadingPairs>
  <TitlesOfParts>
    <vt:vector size="81"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 grognard rose</dc:creator>
  <cp:lastModifiedBy>Utilisateur</cp:lastModifiedBy>
  <cp:revision>281</cp:revision>
  <dcterms:created xsi:type="dcterms:W3CDTF">2012-08-11T08:38:40Z</dcterms:created>
  <dcterms:modified xsi:type="dcterms:W3CDTF">2015-01-05T18:14:26Z</dcterms:modified>
</cp:coreProperties>
</file>